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8.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90" r:id="rId4"/>
  </p:sldMasterIdLst>
  <p:notesMasterIdLst>
    <p:notesMasterId r:id="rId21"/>
  </p:notesMasterIdLst>
  <p:handoutMasterIdLst>
    <p:handoutMasterId r:id="rId22"/>
  </p:handoutMasterIdLst>
  <p:sldIdLst>
    <p:sldId id="256" r:id="rId5"/>
    <p:sldId id="276" r:id="rId6"/>
    <p:sldId id="277" r:id="rId7"/>
    <p:sldId id="278" r:id="rId8"/>
    <p:sldId id="280" r:id="rId9"/>
    <p:sldId id="281" r:id="rId10"/>
    <p:sldId id="283" r:id="rId11"/>
    <p:sldId id="282" r:id="rId12"/>
    <p:sldId id="289" r:id="rId13"/>
    <p:sldId id="290" r:id="rId14"/>
    <p:sldId id="291" r:id="rId15"/>
    <p:sldId id="292" r:id="rId16"/>
    <p:sldId id="293" r:id="rId17"/>
    <p:sldId id="294" r:id="rId18"/>
    <p:sldId id="295" r:id="rId19"/>
    <p:sldId id="28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52" autoAdjust="0"/>
  </p:normalViewPr>
  <p:slideViewPr>
    <p:cSldViewPr snapToGrid="0" showGuides="1">
      <p:cViewPr varScale="1">
        <p:scale>
          <a:sx n="80" d="100"/>
          <a:sy n="80" d="100"/>
        </p:scale>
        <p:origin x="58" y="403"/>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Noor\drhamfastfood.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Noor\highschool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Noor\collegesof%20durham.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durhamscore1"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[drhamfastfood.xlsx]Sheet3!PivotTable26</c:name>
    <c:fmtId val="3"/>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dirty="0" smtClean="0"/>
              <a:t>No. of Fast-Food</a:t>
            </a:r>
            <a:r>
              <a:rPr lang="en-US" baseline="0" dirty="0" smtClean="0"/>
              <a:t> Restaurants</a:t>
            </a:r>
            <a:endParaRPr lang="en-US" dirty="0"/>
          </a:p>
        </c:rich>
      </c:tx>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pivotFmt>
      <c:pivotFmt>
        <c:idx val="1"/>
        <c:spPr>
          <a:solidFill>
            <a:schemeClr val="accent1">
              <a:alpha val="85000"/>
            </a:schemeClr>
          </a:solidFill>
          <a:ln w="9525" cap="flat" cmpd="sng" algn="ctr">
            <a:solidFill>
              <a:schemeClr val="lt1">
                <a:alpha val="50000"/>
              </a:schemeClr>
            </a:solidFill>
            <a:round/>
          </a:ln>
          <a:effectLst/>
        </c:spPr>
        <c:marker>
          <c:symbol val="circle"/>
          <c:size val="6"/>
          <c:spPr>
            <a:solidFill>
              <a:schemeClr val="accent1">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Sheet3!$B$3</c:f>
              <c:strCache>
                <c:ptCount val="1"/>
                <c:pt idx="0">
                  <c:v>Total</c:v>
                </c:pt>
              </c:strCache>
            </c:strRef>
          </c:tx>
          <c:spPr>
            <a:solidFill>
              <a:schemeClr val="accent1">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50000"/>
                          <a:lumOff val="50000"/>
                        </a:schemeClr>
                      </a:solidFill>
                    </a:ln>
                    <a:effectLst/>
                  </c:spPr>
                </c15:leaderLines>
              </c:ext>
            </c:extLst>
          </c:dLbls>
          <c:cat>
            <c:strRef>
              <c:f>Sheet3!$A$4:$A$7</c:f>
              <c:strCache>
                <c:ptCount val="4"/>
                <c:pt idx="0">
                  <c:v>Ajax, Ontario</c:v>
                </c:pt>
                <c:pt idx="1">
                  <c:v>Oshawa</c:v>
                </c:pt>
                <c:pt idx="2">
                  <c:v>Pickering, Ontario</c:v>
                </c:pt>
                <c:pt idx="3">
                  <c:v>Whitby, Ontario</c:v>
                </c:pt>
              </c:strCache>
            </c:strRef>
          </c:cat>
          <c:val>
            <c:numRef>
              <c:f>Sheet3!$B$4:$B$7</c:f>
              <c:numCache>
                <c:formatCode>General</c:formatCode>
                <c:ptCount val="4"/>
                <c:pt idx="0">
                  <c:v>13</c:v>
                </c:pt>
                <c:pt idx="1">
                  <c:v>2</c:v>
                </c:pt>
                <c:pt idx="2">
                  <c:v>17</c:v>
                </c:pt>
                <c:pt idx="3">
                  <c:v>2</c:v>
                </c:pt>
              </c:numCache>
            </c:numRef>
          </c:val>
          <c:extLst>
            <c:ext xmlns:c16="http://schemas.microsoft.com/office/drawing/2014/chart" uri="{C3380CC4-5D6E-409C-BE32-E72D297353CC}">
              <c16:uniqueId val="{00000000-FD1D-42E0-9ABC-F73DAA62584F}"/>
            </c:ext>
          </c:extLst>
        </c:ser>
        <c:dLbls>
          <c:dLblPos val="inEnd"/>
          <c:showLegendKey val="0"/>
          <c:showVal val="1"/>
          <c:showCatName val="0"/>
          <c:showSerName val="0"/>
          <c:showPercent val="0"/>
          <c:showBubbleSize val="0"/>
        </c:dLbls>
        <c:gapWidth val="65"/>
        <c:axId val="761276832"/>
        <c:axId val="761278080"/>
      </c:barChart>
      <c:catAx>
        <c:axId val="761276832"/>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761278080"/>
        <c:crosses val="autoZero"/>
        <c:auto val="1"/>
        <c:lblAlgn val="ctr"/>
        <c:lblOffset val="100"/>
        <c:noMultiLvlLbl val="0"/>
      </c:catAx>
      <c:valAx>
        <c:axId val="761278080"/>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761276832"/>
        <c:crosses val="autoZero"/>
        <c:crossBetween val="between"/>
      </c:valAx>
      <c:spPr>
        <a:noFill/>
        <a:ln>
          <a:noFill/>
        </a:ln>
        <a:effectLst/>
      </c:spPr>
    </c:plotArea>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[highschools.xlsx]Sheet2!PivotTable30</c:name>
    <c:fmtId val="3"/>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dirty="0" smtClean="0"/>
              <a:t>No. of Hig</a:t>
            </a:r>
            <a:r>
              <a:rPr lang="en-US" baseline="0" dirty="0" smtClean="0"/>
              <a:t>h Schools</a:t>
            </a:r>
            <a:endParaRPr lang="en-US" dirty="0"/>
          </a:p>
        </c:rich>
      </c:tx>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pivotFmt>
      <c:pivotFmt>
        <c:idx val="1"/>
        <c:spPr>
          <a:solidFill>
            <a:schemeClr val="accent5">
              <a:alpha val="85000"/>
            </a:schemeClr>
          </a:solidFill>
          <a:ln w="9525" cap="flat" cmpd="sng" algn="ctr">
            <a:solidFill>
              <a:schemeClr val="lt1">
                <a:alpha val="50000"/>
              </a:schemeClr>
            </a:solidFill>
            <a:round/>
          </a:ln>
          <a:effectLst/>
        </c:spPr>
        <c:marker>
          <c:spPr>
            <a:solidFill>
              <a:schemeClr val="accent5">
                <a:alpha val="85000"/>
              </a:schemeClr>
            </a:solidFill>
            <a:ln>
              <a:noFill/>
            </a:ln>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5">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36654024496937881"/>
          <c:y val="0.26791447944006996"/>
          <c:w val="0.59023753280839897"/>
          <c:h val="0.6293157626130067"/>
        </c:manualLayout>
      </c:layout>
      <c:barChart>
        <c:barDir val="bar"/>
        <c:grouping val="clustered"/>
        <c:varyColors val="0"/>
        <c:ser>
          <c:idx val="0"/>
          <c:order val="0"/>
          <c:tx>
            <c:strRef>
              <c:f>Sheet2!$B$3</c:f>
              <c:strCache>
                <c:ptCount val="1"/>
                <c:pt idx="0">
                  <c:v>Total</c:v>
                </c:pt>
              </c:strCache>
            </c:strRef>
          </c:tx>
          <c:spPr>
            <a:solidFill>
              <a:schemeClr val="accent5">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50000"/>
                          <a:lumOff val="50000"/>
                        </a:schemeClr>
                      </a:solidFill>
                    </a:ln>
                    <a:effectLst/>
                  </c:spPr>
                </c15:leaderLines>
              </c:ext>
            </c:extLst>
          </c:dLbls>
          <c:cat>
            <c:strRef>
              <c:f>Sheet2!$A$4:$A$8</c:f>
              <c:strCache>
                <c:ptCount val="5"/>
                <c:pt idx="0">
                  <c:v>Ajax, Ontario</c:v>
                </c:pt>
                <c:pt idx="1">
                  <c:v>Oshawa</c:v>
                </c:pt>
                <c:pt idx="2">
                  <c:v>Pickering, Ontario</c:v>
                </c:pt>
                <c:pt idx="3">
                  <c:v>Uxbridge, Ontario</c:v>
                </c:pt>
                <c:pt idx="4">
                  <c:v>Whitby, Ontario</c:v>
                </c:pt>
              </c:strCache>
            </c:strRef>
          </c:cat>
          <c:val>
            <c:numRef>
              <c:f>Sheet2!$B$4:$B$8</c:f>
              <c:numCache>
                <c:formatCode>General</c:formatCode>
                <c:ptCount val="5"/>
                <c:pt idx="0">
                  <c:v>7</c:v>
                </c:pt>
                <c:pt idx="1">
                  <c:v>5</c:v>
                </c:pt>
                <c:pt idx="2">
                  <c:v>10</c:v>
                </c:pt>
                <c:pt idx="3">
                  <c:v>6</c:v>
                </c:pt>
                <c:pt idx="4">
                  <c:v>4</c:v>
                </c:pt>
              </c:numCache>
            </c:numRef>
          </c:val>
          <c:extLst>
            <c:ext xmlns:c16="http://schemas.microsoft.com/office/drawing/2014/chart" uri="{C3380CC4-5D6E-409C-BE32-E72D297353CC}">
              <c16:uniqueId val="{00000000-F177-4601-8DAD-BEE705399487}"/>
            </c:ext>
          </c:extLst>
        </c:ser>
        <c:dLbls>
          <c:dLblPos val="inEnd"/>
          <c:showLegendKey val="0"/>
          <c:showVal val="1"/>
          <c:showCatName val="0"/>
          <c:showSerName val="0"/>
          <c:showPercent val="0"/>
          <c:showBubbleSize val="0"/>
        </c:dLbls>
        <c:gapWidth val="65"/>
        <c:axId val="847858208"/>
        <c:axId val="849232032"/>
      </c:barChart>
      <c:catAx>
        <c:axId val="847858208"/>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849232032"/>
        <c:crosses val="autoZero"/>
        <c:auto val="1"/>
        <c:lblAlgn val="ctr"/>
        <c:lblOffset val="100"/>
        <c:noMultiLvlLbl val="0"/>
      </c:catAx>
      <c:valAx>
        <c:axId val="849232032"/>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847858208"/>
        <c:crosses val="autoZero"/>
        <c:crossBetween val="between"/>
      </c:valAx>
      <c:spPr>
        <a:noFill/>
        <a:ln>
          <a:noFill/>
        </a:ln>
        <a:effectLst/>
      </c:spPr>
    </c:plotArea>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pivotSource>
    <c:name>[collegesof durham.xlsx]Sheet2!PivotTable33</c:name>
    <c:fmtId val="3"/>
  </c:pivotSource>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dirty="0" smtClean="0"/>
              <a:t>No.</a:t>
            </a:r>
            <a:r>
              <a:rPr lang="en-US" baseline="0" dirty="0" smtClean="0"/>
              <a:t> of Colleges in Durham Region</a:t>
            </a:r>
            <a:endParaRPr lang="en-US" dirty="0"/>
          </a:p>
        </c:rich>
      </c:tx>
      <c:layout/>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ivotFmts>
      <c:pivotFmt>
        <c:idx val="0"/>
      </c:pivotFmt>
      <c:pivotFmt>
        <c:idx val="1"/>
        <c:spPr>
          <a:solidFill>
            <a:schemeClr val="accent6">
              <a:alpha val="85000"/>
            </a:schemeClr>
          </a:solidFill>
          <a:ln w="9525" cap="flat" cmpd="sng" algn="ctr">
            <a:solidFill>
              <a:schemeClr val="lt1">
                <a:alpha val="50000"/>
              </a:schemeClr>
            </a:solidFill>
            <a:round/>
          </a:ln>
          <a:effectLst/>
        </c:spPr>
        <c:marker>
          <c:symbol val="circle"/>
          <c:size val="6"/>
          <c:spPr>
            <a:solidFill>
              <a:schemeClr val="accent6">
                <a:alpha val="85000"/>
              </a:schemeClr>
            </a:solidFill>
            <a:ln>
              <a:no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6">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6">
              <a:alpha val="85000"/>
            </a:schemeClr>
          </a:solidFill>
          <a:ln w="9525" cap="flat" cmpd="sng" algn="ctr">
            <a:solidFill>
              <a:schemeClr val="lt1">
                <a:alpha val="50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Sheet2!$B$3</c:f>
              <c:strCache>
                <c:ptCount val="1"/>
                <c:pt idx="0">
                  <c:v>Total</c:v>
                </c:pt>
              </c:strCache>
            </c:strRef>
          </c:tx>
          <c:spPr>
            <a:solidFill>
              <a:schemeClr val="accent6">
                <a:alpha val="85000"/>
              </a:schemeClr>
            </a:solidFill>
            <a:ln w="9525" cap="flat" cmpd="sng" algn="ctr">
              <a:solidFill>
                <a:schemeClr val="lt1">
                  <a:alpha val="50000"/>
                </a:schemeClr>
              </a:solidFill>
              <a:round/>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dk1">
                          <a:lumMod val="50000"/>
                          <a:lumOff val="50000"/>
                        </a:schemeClr>
                      </a:solidFill>
                    </a:ln>
                    <a:effectLst/>
                  </c:spPr>
                </c15:leaderLines>
              </c:ext>
            </c:extLst>
          </c:dLbls>
          <c:cat>
            <c:strRef>
              <c:f>Sheet2!$A$4:$A$8</c:f>
              <c:strCache>
                <c:ptCount val="5"/>
                <c:pt idx="0">
                  <c:v>Ajax, Ontario</c:v>
                </c:pt>
                <c:pt idx="1">
                  <c:v>Oshawa</c:v>
                </c:pt>
                <c:pt idx="2">
                  <c:v>Pickering, Ontario</c:v>
                </c:pt>
                <c:pt idx="3">
                  <c:v>Uxbridge, Ontario</c:v>
                </c:pt>
                <c:pt idx="4">
                  <c:v>Whitby, Ontario</c:v>
                </c:pt>
              </c:strCache>
            </c:strRef>
          </c:cat>
          <c:val>
            <c:numRef>
              <c:f>Sheet2!$B$4:$B$8</c:f>
              <c:numCache>
                <c:formatCode>General</c:formatCode>
                <c:ptCount val="5"/>
                <c:pt idx="0">
                  <c:v>4</c:v>
                </c:pt>
                <c:pt idx="1">
                  <c:v>2</c:v>
                </c:pt>
                <c:pt idx="2">
                  <c:v>6</c:v>
                </c:pt>
                <c:pt idx="3">
                  <c:v>1</c:v>
                </c:pt>
                <c:pt idx="4">
                  <c:v>2</c:v>
                </c:pt>
              </c:numCache>
            </c:numRef>
          </c:val>
          <c:extLst>
            <c:ext xmlns:c16="http://schemas.microsoft.com/office/drawing/2014/chart" uri="{C3380CC4-5D6E-409C-BE32-E72D297353CC}">
              <c16:uniqueId val="{00000000-D3BE-4106-88D2-C0621B7E2E28}"/>
            </c:ext>
          </c:extLst>
        </c:ser>
        <c:dLbls>
          <c:dLblPos val="inEnd"/>
          <c:showLegendKey val="0"/>
          <c:showVal val="1"/>
          <c:showCatName val="0"/>
          <c:showSerName val="0"/>
          <c:showPercent val="0"/>
          <c:showBubbleSize val="0"/>
        </c:dLbls>
        <c:gapWidth val="65"/>
        <c:axId val="844356528"/>
        <c:axId val="847458496"/>
      </c:barChart>
      <c:catAx>
        <c:axId val="844356528"/>
        <c:scaling>
          <c:orientation val="minMax"/>
        </c:scaling>
        <c:delete val="0"/>
        <c:axPos val="l"/>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dk1">
                    <a:lumMod val="75000"/>
                    <a:lumOff val="25000"/>
                  </a:schemeClr>
                </a:solidFill>
                <a:latin typeface="+mn-lt"/>
                <a:ea typeface="+mn-ea"/>
                <a:cs typeface="+mn-cs"/>
              </a:defRPr>
            </a:pPr>
            <a:endParaRPr lang="en-US"/>
          </a:p>
        </c:txPr>
        <c:crossAx val="847458496"/>
        <c:crosses val="autoZero"/>
        <c:auto val="1"/>
        <c:lblAlgn val="ctr"/>
        <c:lblOffset val="100"/>
        <c:noMultiLvlLbl val="0"/>
      </c:catAx>
      <c:valAx>
        <c:axId val="847458496"/>
        <c:scaling>
          <c:orientation val="minMax"/>
        </c:scaling>
        <c:delete val="0"/>
        <c:axPos val="b"/>
        <c:majorGridlines>
          <c:spPr>
            <a:ln w="9525" cap="flat" cmpd="sng" algn="ctr">
              <a:gradFill>
                <a:gsLst>
                  <a:gs pos="100000">
                    <a:schemeClr val="dk1">
                      <a:lumMod val="95000"/>
                      <a:lumOff val="5000"/>
                      <a:alpha val="42000"/>
                    </a:schemeClr>
                  </a:gs>
                  <a:gs pos="0">
                    <a:schemeClr val="lt1">
                      <a:lumMod val="75000"/>
                      <a:alpha val="36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dk1">
                    <a:lumMod val="75000"/>
                    <a:lumOff val="25000"/>
                  </a:schemeClr>
                </a:solidFill>
                <a:latin typeface="+mn-lt"/>
                <a:ea typeface="+mn-ea"/>
                <a:cs typeface="+mn-cs"/>
              </a:defRPr>
            </a:pPr>
            <a:endParaRPr lang="en-US"/>
          </a:p>
        </c:txPr>
        <c:crossAx val="844356528"/>
        <c:crosses val="autoZero"/>
        <c:crossBetween val="between"/>
      </c:valAx>
      <c:spPr>
        <a:noFill/>
        <a:ln>
          <a:noFill/>
        </a:ln>
        <a:effectLst/>
      </c:spPr>
    </c:plotArea>
    <c:plotVisOnly val="1"/>
    <c:dispBlanksAs val="gap"/>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Sheet1!$C$1</c:f>
              <c:strCache>
                <c:ptCount val="1"/>
                <c:pt idx="0">
                  <c:v>Score</c:v>
                </c:pt>
              </c:strCache>
            </c:strRef>
          </c:tx>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95000"/>
                          <a:alpha val="54000"/>
                        </a:schemeClr>
                      </a:solidFill>
                    </a:ln>
                    <a:effectLst/>
                  </c:spPr>
                </c15:leaderLines>
              </c:ext>
            </c:extLst>
          </c:dLbls>
          <c:cat>
            <c:multiLvlStrRef>
              <c:f>Sheet1!$A$2:$B$9</c:f>
              <c:multiLvlStrCache>
                <c:ptCount val="8"/>
                <c:lvl>
                  <c:pt idx="0">
                    <c:v>Pickering, Ontario</c:v>
                  </c:pt>
                  <c:pt idx="1">
                    <c:v>Ajax, Ontario</c:v>
                  </c:pt>
                  <c:pt idx="2">
                    <c:v>Whitby, Ontario</c:v>
                  </c:pt>
                  <c:pt idx="3">
                    <c:v>Uxbridge, Ontario</c:v>
                  </c:pt>
                  <c:pt idx="4">
                    <c:v>Oshawa</c:v>
                  </c:pt>
                  <c:pt idx="5">
                    <c:v>Scugog</c:v>
                  </c:pt>
                  <c:pt idx="6">
                    <c:v>Clarington</c:v>
                  </c:pt>
                  <c:pt idx="7">
                    <c:v>Brock, Ontario</c:v>
                  </c:pt>
                </c:lvl>
                <c:lvl>
                  <c:pt idx="0">
                    <c:v>4</c:v>
                  </c:pt>
                  <c:pt idx="1">
                    <c:v>2</c:v>
                  </c:pt>
                  <c:pt idx="2">
                    <c:v>1</c:v>
                  </c:pt>
                  <c:pt idx="3">
                    <c:v>6</c:v>
                  </c:pt>
                  <c:pt idx="4">
                    <c:v>0</c:v>
                  </c:pt>
                  <c:pt idx="5">
                    <c:v>5</c:v>
                  </c:pt>
                  <c:pt idx="6">
                    <c:v>3</c:v>
                  </c:pt>
                  <c:pt idx="7">
                    <c:v>7</c:v>
                  </c:pt>
                </c:lvl>
              </c:multiLvlStrCache>
            </c:multiLvlStrRef>
          </c:cat>
          <c:val>
            <c:numRef>
              <c:f>Sheet1!$C$2:$C$9</c:f>
              <c:numCache>
                <c:formatCode>General</c:formatCode>
                <c:ptCount val="8"/>
                <c:pt idx="0">
                  <c:v>141</c:v>
                </c:pt>
                <c:pt idx="1">
                  <c:v>139</c:v>
                </c:pt>
                <c:pt idx="2">
                  <c:v>121</c:v>
                </c:pt>
                <c:pt idx="3">
                  <c:v>116</c:v>
                </c:pt>
                <c:pt idx="4">
                  <c:v>97</c:v>
                </c:pt>
                <c:pt idx="5">
                  <c:v>3</c:v>
                </c:pt>
                <c:pt idx="6">
                  <c:v>0</c:v>
                </c:pt>
                <c:pt idx="7">
                  <c:v>0</c:v>
                </c:pt>
              </c:numCache>
            </c:numRef>
          </c:val>
          <c:extLst>
            <c:ext xmlns:c16="http://schemas.microsoft.com/office/drawing/2014/chart" uri="{C3380CC4-5D6E-409C-BE32-E72D297353CC}">
              <c16:uniqueId val="{00000000-05F1-4A07-B0AC-86957F2BA0D1}"/>
            </c:ext>
          </c:extLst>
        </c:ser>
        <c:dLbls>
          <c:dLblPos val="inEnd"/>
          <c:showLegendKey val="0"/>
          <c:showVal val="1"/>
          <c:showCatName val="0"/>
          <c:showSerName val="0"/>
          <c:showPercent val="0"/>
          <c:showBubbleSize val="0"/>
        </c:dLbls>
        <c:gapWidth val="100"/>
        <c:overlap val="-24"/>
        <c:axId val="480502688"/>
        <c:axId val="480493952"/>
      </c:barChart>
      <c:catAx>
        <c:axId val="480502688"/>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80493952"/>
        <c:crosses val="autoZero"/>
        <c:auto val="1"/>
        <c:lblAlgn val="ctr"/>
        <c:lblOffset val="100"/>
        <c:noMultiLvlLbl val="0"/>
      </c:catAx>
      <c:valAx>
        <c:axId val="480493952"/>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80502688"/>
        <c:crosses val="autoZero"/>
        <c:crossBetween val="between"/>
      </c:valAx>
      <c:spPr>
        <a:pattFill prst="dashHorz">
          <a:fgClr>
            <a:schemeClr val="accent1"/>
          </a:fgClr>
          <a:bgClr>
            <a:schemeClr val="bg1"/>
          </a:bgClr>
        </a:pattFill>
        <a:ln>
          <a:solidFill>
            <a:schemeClr val="accent1"/>
          </a:solid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withinLinearReversed" id="26">
  <a:schemeClr val="accent6"/>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
  <cs:dataPoint3D>
    <cs:lnRef idx="0"/>
    <cs:fillRef idx="0">
      <cs:styleClr val="auto"/>
    </cs:fillRef>
    <cs:effectRef idx="0"/>
    <cs:fontRef idx="minor">
      <a:schemeClr val="dk1"/>
    </cs:fontRef>
    <cs:spPr>
      <a:solidFill>
        <a:schemeClr val="phClr">
          <a:alpha val="85000"/>
        </a:schemeClr>
      </a:solidFill>
      <a:ln w="9525" cap="flat" cmpd="sng" algn="ctr">
        <a:solidFill>
          <a:schemeClr val="lt1">
            <a:alpha val="50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9/26/2019</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9/26/2019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10</a:t>
            </a:fld>
            <a:endParaRPr lang="en-US" dirty="0"/>
          </a:p>
        </p:txBody>
      </p:sp>
    </p:spTree>
    <p:extLst>
      <p:ext uri="{BB962C8B-B14F-4D97-AF65-F5344CB8AC3E}">
        <p14:creationId xmlns:p14="http://schemas.microsoft.com/office/powerpoint/2010/main" val="17988384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11</a:t>
            </a:fld>
            <a:endParaRPr lang="en-US" dirty="0"/>
          </a:p>
        </p:txBody>
      </p:sp>
    </p:spTree>
    <p:extLst>
      <p:ext uri="{BB962C8B-B14F-4D97-AF65-F5344CB8AC3E}">
        <p14:creationId xmlns:p14="http://schemas.microsoft.com/office/powerpoint/2010/main" val="22686448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12</a:t>
            </a:fld>
            <a:endParaRPr lang="en-US" dirty="0"/>
          </a:p>
        </p:txBody>
      </p:sp>
    </p:spTree>
    <p:extLst>
      <p:ext uri="{BB962C8B-B14F-4D97-AF65-F5344CB8AC3E}">
        <p14:creationId xmlns:p14="http://schemas.microsoft.com/office/powerpoint/2010/main" val="2554425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16</a:t>
            </a:fld>
            <a:endParaRPr lang="en-US" dirty="0"/>
          </a:p>
        </p:txBody>
      </p:sp>
    </p:spTree>
    <p:extLst>
      <p:ext uri="{BB962C8B-B14F-4D97-AF65-F5344CB8AC3E}">
        <p14:creationId xmlns:p14="http://schemas.microsoft.com/office/powerpoint/2010/main" val="396791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a:t>
            </a:fld>
            <a:endParaRPr lang="en-US" dirty="0"/>
          </a:p>
        </p:txBody>
      </p:sp>
    </p:spTree>
    <p:extLst>
      <p:ext uri="{BB962C8B-B14F-4D97-AF65-F5344CB8AC3E}">
        <p14:creationId xmlns:p14="http://schemas.microsoft.com/office/powerpoint/2010/main" val="2268654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a:t>
            </a:fld>
            <a:endParaRPr lang="en-US" dirty="0"/>
          </a:p>
        </p:txBody>
      </p:sp>
    </p:spTree>
    <p:extLst>
      <p:ext uri="{BB962C8B-B14F-4D97-AF65-F5344CB8AC3E}">
        <p14:creationId xmlns:p14="http://schemas.microsoft.com/office/powerpoint/2010/main" val="2200471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4</a:t>
            </a:fld>
            <a:endParaRPr lang="en-US" dirty="0"/>
          </a:p>
        </p:txBody>
      </p:sp>
    </p:spTree>
    <p:extLst>
      <p:ext uri="{BB962C8B-B14F-4D97-AF65-F5344CB8AC3E}">
        <p14:creationId xmlns:p14="http://schemas.microsoft.com/office/powerpoint/2010/main" val="1772151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5</a:t>
            </a:fld>
            <a:endParaRPr lang="en-US" dirty="0"/>
          </a:p>
        </p:txBody>
      </p:sp>
    </p:spTree>
    <p:extLst>
      <p:ext uri="{BB962C8B-B14F-4D97-AF65-F5344CB8AC3E}">
        <p14:creationId xmlns:p14="http://schemas.microsoft.com/office/powerpoint/2010/main" val="3728569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6</a:t>
            </a:fld>
            <a:endParaRPr lang="en-US" dirty="0"/>
          </a:p>
        </p:txBody>
      </p:sp>
    </p:spTree>
    <p:extLst>
      <p:ext uri="{BB962C8B-B14F-4D97-AF65-F5344CB8AC3E}">
        <p14:creationId xmlns:p14="http://schemas.microsoft.com/office/powerpoint/2010/main" val="12792947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7</a:t>
            </a:fld>
            <a:endParaRPr lang="en-US" dirty="0"/>
          </a:p>
        </p:txBody>
      </p:sp>
    </p:spTree>
    <p:extLst>
      <p:ext uri="{BB962C8B-B14F-4D97-AF65-F5344CB8AC3E}">
        <p14:creationId xmlns:p14="http://schemas.microsoft.com/office/powerpoint/2010/main" val="2066031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8</a:t>
            </a:fld>
            <a:endParaRPr lang="en-US" dirty="0"/>
          </a:p>
        </p:txBody>
      </p:sp>
    </p:spTree>
    <p:extLst>
      <p:ext uri="{BB962C8B-B14F-4D97-AF65-F5344CB8AC3E}">
        <p14:creationId xmlns:p14="http://schemas.microsoft.com/office/powerpoint/2010/main" val="36886254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9</a:t>
            </a:fld>
            <a:endParaRPr lang="en-US" dirty="0"/>
          </a:p>
        </p:txBody>
      </p:sp>
    </p:spTree>
    <p:extLst>
      <p:ext uri="{BB962C8B-B14F-4D97-AF65-F5344CB8AC3E}">
        <p14:creationId xmlns:p14="http://schemas.microsoft.com/office/powerpoint/2010/main" val="28172497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40DA1498-92C7-4E4B-8045-C9195F453964}" type="datetimeFigureOut">
              <a:rPr lang="en-US" smtClean="0"/>
              <a:t>9/26/2019</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5633710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190125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7801298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4373134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3212841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5534313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006838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FEDF93-2BFD-41CA-ABC7-B039102F3792}" type="slidenum">
              <a:rPr lang="en-US" smtClean="0"/>
              <a:t>‹#›</a:t>
            </a:fld>
            <a:endParaRPr lang="en-US" dirty="0"/>
          </a:p>
        </p:txBody>
      </p:sp>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27426473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8411020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393967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056872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49638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9157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95597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365409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190728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40DA1498-92C7-4E4B-8045-C9195F453964}" type="datetimeFigureOut">
              <a:rPr lang="en-US" smtClean="0"/>
              <a:t>9/26/2019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04018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0DA1498-92C7-4E4B-8045-C9195F453964}" type="datetimeFigureOut">
              <a:rPr lang="en-US" smtClean="0"/>
              <a:t>9/26/2019</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774747077"/>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8226;%09The%20municipalities/localities%20of%20Durham%20Region,%20Ontario,%20Canada%20from%20Wikipedia:"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chart" Target="../charts/char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1602377" y="2608196"/>
            <a:ext cx="9144000" cy="1717393"/>
          </a:xfrm>
        </p:spPr>
        <p:txBody>
          <a:bodyPr lIns="0" tIns="0" rIns="0" bIns="0" anchor="t">
            <a:spAutoFit/>
          </a:bodyPr>
          <a:lstStyle/>
          <a:p>
            <a:r>
              <a:rPr lang="en-US" sz="4400" b="1" cap="all" dirty="0" err="1" smtClean="0"/>
              <a:t>Neighbourhood</a:t>
            </a:r>
            <a:r>
              <a:rPr lang="en-US" sz="4400" b="1" cap="all" dirty="0" smtClean="0"/>
              <a:t> Analysis</a:t>
            </a:r>
            <a:br>
              <a:rPr lang="en-US" sz="4400" b="1" cap="all" dirty="0" smtClean="0"/>
            </a:br>
            <a:r>
              <a:rPr lang="en-US" b="1" cap="all" dirty="0"/>
              <a:t/>
            </a:r>
            <a:br>
              <a:rPr lang="en-US" b="1" cap="all" dirty="0"/>
            </a:br>
            <a:r>
              <a:rPr lang="en-US" sz="2000" b="1" cap="all" dirty="0"/>
              <a:t>for finding Best Location to Open Fast-food restaurant</a:t>
            </a:r>
            <a:endParaRPr lang="en-US" b="1" cap="all" dirty="0"/>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xmlns="" val="1"/>
              </a:ext>
            </a:extLst>
          </p:cNvPr>
          <p:cNvSpPr/>
          <p:nvPr/>
        </p:nvSpPr>
        <p:spPr>
          <a:xfrm>
            <a:off x="4792319" y="-608242"/>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xmlns="" val="1"/>
              </a:ext>
            </a:extLst>
          </p:cNvPr>
          <p:cNvSpPr/>
          <p:nvPr/>
        </p:nvSpPr>
        <p:spPr>
          <a:xfrm>
            <a:off x="4325258" y="-1770743"/>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878490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146843"/>
            <a:ext cx="11734800" cy="9694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t>Businesses  </a:t>
            </a:r>
          </a:p>
          <a:p>
            <a:pPr algn="ctr"/>
            <a:r>
              <a:rPr lang="en-US" sz="2800" b="1" dirty="0" smtClean="0"/>
              <a:t>in </a:t>
            </a:r>
            <a:r>
              <a:rPr lang="en-US" sz="2800" b="1" dirty="0"/>
              <a:t>Durham Region</a:t>
            </a:r>
            <a:r>
              <a:rPr lang="en-US" sz="2800" dirty="0"/>
              <a:t> </a:t>
            </a:r>
            <a:r>
              <a:rPr lang="en-US" sz="1600" dirty="0">
                <a:solidFill>
                  <a:schemeClr val="tx1">
                    <a:lumMod val="75000"/>
                    <a:lumOff val="25000"/>
                  </a:schemeClr>
                </a:solidFill>
              </a:rPr>
              <a:t/>
            </a:r>
            <a:br>
              <a:rPr lang="en-US" sz="1600" dirty="0">
                <a:solidFill>
                  <a:schemeClr val="tx1">
                    <a:lumMod val="75000"/>
                    <a:lumOff val="25000"/>
                  </a:schemeClr>
                </a:solidFill>
              </a:rPr>
            </a:br>
            <a:r>
              <a:rPr lang="en-US" sz="1200" dirty="0">
                <a:solidFill>
                  <a:schemeClr val="tx1">
                    <a:lumMod val="75000"/>
                    <a:lumOff val="25000"/>
                  </a:schemeClr>
                </a:solidFill>
              </a:rPr>
              <a:t> </a:t>
            </a:r>
            <a:endParaRPr lang="en-US" sz="16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26" name="Picture 25"/>
          <p:cNvPicPr/>
          <p:nvPr/>
        </p:nvPicPr>
        <p:blipFill rotWithShape="1">
          <a:blip r:embed="rId3"/>
          <a:srcRect l="30675" t="12933" r="7730" b="4959"/>
          <a:stretch/>
        </p:blipFill>
        <p:spPr bwMode="auto">
          <a:xfrm>
            <a:off x="1097280" y="860424"/>
            <a:ext cx="10337074" cy="5697129"/>
          </a:xfrm>
          <a:prstGeom prst="rect">
            <a:avLst/>
          </a:prstGeom>
          <a:ln>
            <a:noFill/>
          </a:ln>
          <a:effectLst>
            <a:softEdge rad="112500"/>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855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148046" y="103300"/>
            <a:ext cx="11734800" cy="9694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t>Businesses  </a:t>
            </a:r>
          </a:p>
          <a:p>
            <a:pPr algn="ctr"/>
            <a:r>
              <a:rPr lang="en-US" sz="2800" b="1" dirty="0" smtClean="0"/>
              <a:t>in </a:t>
            </a:r>
            <a:r>
              <a:rPr lang="en-US" sz="2800" b="1" dirty="0"/>
              <a:t>Durham Region</a:t>
            </a:r>
            <a:r>
              <a:rPr lang="en-US" sz="2800" dirty="0"/>
              <a:t> </a:t>
            </a:r>
            <a:r>
              <a:rPr lang="en-US" sz="1600" dirty="0">
                <a:solidFill>
                  <a:schemeClr val="tx1">
                    <a:lumMod val="75000"/>
                    <a:lumOff val="25000"/>
                  </a:schemeClr>
                </a:solidFill>
              </a:rPr>
              <a:t/>
            </a:r>
            <a:br>
              <a:rPr lang="en-US" sz="1600" dirty="0">
                <a:solidFill>
                  <a:schemeClr val="tx1">
                    <a:lumMod val="75000"/>
                    <a:lumOff val="25000"/>
                  </a:schemeClr>
                </a:solidFill>
              </a:rPr>
            </a:br>
            <a:r>
              <a:rPr lang="en-US" sz="1200" dirty="0">
                <a:solidFill>
                  <a:schemeClr val="tx1">
                    <a:lumMod val="75000"/>
                    <a:lumOff val="25000"/>
                  </a:schemeClr>
                </a:solidFill>
              </a:rPr>
              <a:t> </a:t>
            </a:r>
            <a:endParaRPr lang="en-US" sz="16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26" name="Picture 25"/>
          <p:cNvPicPr/>
          <p:nvPr/>
        </p:nvPicPr>
        <p:blipFill rotWithShape="1">
          <a:blip r:embed="rId3"/>
          <a:srcRect l="30675" t="12933" r="7730" b="4959"/>
          <a:stretch/>
        </p:blipFill>
        <p:spPr bwMode="auto">
          <a:xfrm>
            <a:off x="1097280" y="860424"/>
            <a:ext cx="10337074" cy="5697129"/>
          </a:xfrm>
          <a:prstGeom prst="rect">
            <a:avLst/>
          </a:prstGeom>
          <a:ln>
            <a:noFill/>
          </a:ln>
          <a:effectLst>
            <a:softEdge rad="112500"/>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5179299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146843"/>
            <a:ext cx="117348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dirty="0"/>
              <a:t> </a:t>
            </a:r>
            <a:r>
              <a:rPr lang="en-US" sz="2000" dirty="0" smtClean="0"/>
              <a:t>     </a:t>
            </a:r>
            <a:r>
              <a:rPr lang="en-US" sz="2800" b="1" dirty="0" smtClean="0"/>
              <a:t>Shopping Malls</a:t>
            </a:r>
          </a:p>
          <a:p>
            <a:pPr algn="ctr"/>
            <a:r>
              <a:rPr lang="en-US" sz="2800" b="1" dirty="0"/>
              <a:t> </a:t>
            </a:r>
            <a:r>
              <a:rPr lang="en-US" sz="2800" b="1" dirty="0" smtClean="0"/>
              <a:t>         in </a:t>
            </a:r>
            <a:r>
              <a:rPr lang="en-US" sz="2800" b="1" dirty="0"/>
              <a:t>Durham Region</a:t>
            </a:r>
            <a:r>
              <a:rPr lang="en-US" dirty="0"/>
              <a:t>	</a:t>
            </a:r>
            <a:r>
              <a:rPr lang="en-US" sz="1600" dirty="0">
                <a:solidFill>
                  <a:schemeClr val="tx1">
                    <a:lumMod val="75000"/>
                    <a:lumOff val="25000"/>
                  </a:schemeClr>
                </a:solidFill>
              </a:rPr>
              <a:t/>
            </a:r>
            <a:br>
              <a:rPr lang="en-US" sz="1600" dirty="0">
                <a:solidFill>
                  <a:schemeClr val="tx1">
                    <a:lumMod val="75000"/>
                    <a:lumOff val="25000"/>
                  </a:schemeClr>
                </a:solidFill>
              </a:rPr>
            </a:br>
            <a:r>
              <a:rPr lang="en-US" sz="1200" dirty="0">
                <a:solidFill>
                  <a:schemeClr val="tx1">
                    <a:lumMod val="75000"/>
                    <a:lumOff val="25000"/>
                  </a:schemeClr>
                </a:solidFill>
              </a:rPr>
              <a:t> </a:t>
            </a:r>
            <a:endParaRPr lang="en-US" sz="16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9" name="Picture 8"/>
          <p:cNvPicPr/>
          <p:nvPr/>
        </p:nvPicPr>
        <p:blipFill rotWithShape="1">
          <a:blip r:embed="rId3"/>
          <a:srcRect l="20006" t="28885" r="16701" b="7096"/>
          <a:stretch/>
        </p:blipFill>
        <p:spPr bwMode="auto">
          <a:xfrm>
            <a:off x="705395" y="1200150"/>
            <a:ext cx="10824754" cy="5566410"/>
          </a:xfrm>
          <a:prstGeom prst="rect">
            <a:avLst/>
          </a:prstGeom>
          <a:ln>
            <a:noFill/>
          </a:ln>
          <a:effectLst>
            <a:softEdge rad="112500"/>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4795048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3867" y="-878477"/>
            <a:ext cx="8567214" cy="1600200"/>
          </a:xfrm>
        </p:spPr>
        <p:txBody>
          <a:bodyPr>
            <a:normAutofit/>
          </a:bodyPr>
          <a:lstStyle/>
          <a:p>
            <a:pPr algn="ctr"/>
            <a:r>
              <a:rPr lang="en-US" sz="2400" b="1" dirty="0">
                <a:effectLst>
                  <a:outerShdw blurRad="38100" dist="38100" dir="2700000" algn="tl">
                    <a:srgbClr val="000000">
                      <a:alpha val="43137"/>
                    </a:srgbClr>
                  </a:outerShdw>
                </a:effectLst>
              </a:rPr>
              <a:t>All of the Venues in Durham </a:t>
            </a:r>
            <a:r>
              <a:rPr lang="en-US" sz="2400" b="1" dirty="0" smtClean="0">
                <a:effectLst>
                  <a:outerShdw blurRad="38100" dist="38100" dir="2700000" algn="tl">
                    <a:srgbClr val="000000">
                      <a:alpha val="43137"/>
                    </a:srgbClr>
                  </a:outerShdw>
                </a:effectLst>
              </a:rPr>
              <a:t>Region</a:t>
            </a:r>
            <a:br>
              <a:rPr lang="en-US" sz="2400" b="1" dirty="0" smtClean="0">
                <a:effectLst>
                  <a:outerShdw blurRad="38100" dist="38100" dir="2700000" algn="tl">
                    <a:srgbClr val="000000">
                      <a:alpha val="43137"/>
                    </a:srgbClr>
                  </a:outerShdw>
                </a:effectLst>
              </a:rPr>
            </a:br>
            <a:r>
              <a:rPr lang="en-US" sz="2400" b="1" dirty="0" smtClean="0">
                <a:effectLst>
                  <a:outerShdw blurRad="38100" dist="38100" dir="2700000" algn="tl">
                    <a:srgbClr val="000000">
                      <a:alpha val="43137"/>
                    </a:srgbClr>
                  </a:outerShdw>
                </a:effectLst>
              </a:rPr>
              <a:t> </a:t>
            </a:r>
            <a:r>
              <a:rPr lang="en-US" sz="2400" b="1" dirty="0">
                <a:effectLst>
                  <a:outerShdw blurRad="38100" dist="38100" dir="2700000" algn="tl">
                    <a:srgbClr val="000000">
                      <a:alpha val="43137"/>
                    </a:srgbClr>
                  </a:outerShdw>
                </a:effectLst>
              </a:rPr>
              <a:t>Donated By Color Coded Circles</a:t>
            </a:r>
            <a:endParaRPr lang="en-US" sz="2400" dirty="0">
              <a:effectLst>
                <a:outerShdw blurRad="38100" dist="38100" dir="2700000" algn="tl">
                  <a:srgbClr val="000000">
                    <a:alpha val="43137"/>
                  </a:srgbClr>
                </a:outerShdw>
              </a:effectLst>
            </a:endParaRPr>
          </a:p>
        </p:txBody>
      </p:sp>
      <p:pic>
        <p:nvPicPr>
          <p:cNvPr id="5" name="Content Placeholder 4"/>
          <p:cNvPicPr>
            <a:picLocks noGrp="1"/>
          </p:cNvPicPr>
          <p:nvPr>
            <p:ph idx="1"/>
          </p:nvPr>
        </p:nvPicPr>
        <p:blipFill rotWithShape="1">
          <a:blip r:embed="rId2" cstate="print">
            <a:extLst>
              <a:ext uri="{28A0092B-C50C-407E-A947-70E740481C1C}">
                <a14:useLocalDpi xmlns:a14="http://schemas.microsoft.com/office/drawing/2010/main" val="0"/>
              </a:ext>
            </a:extLst>
          </a:blip>
          <a:srcRect l="3638" t="15520" r="10275" b="8604"/>
          <a:stretch/>
        </p:blipFill>
        <p:spPr bwMode="auto">
          <a:xfrm>
            <a:off x="5991497" y="920931"/>
            <a:ext cx="6006737" cy="3701142"/>
          </a:xfrm>
          <a:prstGeom prst="rect">
            <a:avLst/>
          </a:prstGeom>
          <a:ln>
            <a:noFill/>
          </a:ln>
          <a:effectLst>
            <a:softEdge rad="112500"/>
          </a:effectLst>
          <a:extLst>
            <a:ext uri="{53640926-AAD7-44D8-BBD7-CCE9431645EC}">
              <a14:shadowObscured xmlns:a14="http://schemas.microsoft.com/office/drawing/2010/main"/>
            </a:ext>
          </a:extLst>
        </p:spPr>
      </p:pic>
      <p:pic>
        <p:nvPicPr>
          <p:cNvPr id="6" name="Picture 5"/>
          <p:cNvPicPr/>
          <p:nvPr/>
        </p:nvPicPr>
        <p:blipFill rotWithShape="1">
          <a:blip r:embed="rId3"/>
          <a:srcRect l="14622" t="15088" r="3594" b="6664"/>
          <a:stretch/>
        </p:blipFill>
        <p:spPr bwMode="auto">
          <a:xfrm>
            <a:off x="0" y="878477"/>
            <a:ext cx="5917474" cy="4433752"/>
          </a:xfrm>
          <a:prstGeom prst="rect">
            <a:avLst/>
          </a:prstGeom>
          <a:ln>
            <a:noFill/>
          </a:ln>
          <a:effectLst>
            <a:softEdge rad="112500"/>
          </a:effectLst>
          <a:extLst>
            <a:ext uri="{53640926-AAD7-44D8-BBD7-CCE9431645EC}">
              <a14:shadowObscured xmlns:a14="http://schemas.microsoft.com/office/drawing/2010/main"/>
            </a:ext>
          </a:extLst>
        </p:spPr>
      </p:pic>
      <p:pic>
        <p:nvPicPr>
          <p:cNvPr id="10" name="Picture 9"/>
          <p:cNvPicPr/>
          <p:nvPr/>
        </p:nvPicPr>
        <p:blipFill rotWithShape="1">
          <a:blip r:embed="rId4"/>
          <a:srcRect t="31579" r="1590" b="18282"/>
          <a:stretch/>
        </p:blipFill>
        <p:spPr bwMode="auto">
          <a:xfrm>
            <a:off x="5805350" y="4531722"/>
            <a:ext cx="6379029" cy="2256064"/>
          </a:xfrm>
          <a:prstGeom prst="rect">
            <a:avLst/>
          </a:prstGeom>
          <a:ln>
            <a:noFill/>
          </a:ln>
          <a:effectLst>
            <a:softEdge rad="112500"/>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8550423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5" name="AutoShape 14"/>
          <p:cNvSpPr>
            <a:spLocks noGrp="1" noChangeArrowheads="1"/>
          </p:cNvSpPr>
          <p:nvPr>
            <p:ph sz="half" idx="1"/>
          </p:nvPr>
        </p:nvSpPr>
        <p:spPr bwMode="auto">
          <a:xfrm>
            <a:off x="529046" y="1758277"/>
            <a:ext cx="4995334" cy="4938613"/>
          </a:xfrm>
          <a:prstGeom prst="rect">
            <a:avLst/>
          </a:prstGeom>
          <a:solidFill>
            <a:schemeClr val="bg1"/>
          </a:solidFill>
          <a:ln w="15875">
            <a:solidFill>
              <a:schemeClr val="bg2">
                <a:lumMod val="50000"/>
              </a:schemeClr>
            </a:solidFill>
          </a:ln>
          <a:extLst/>
        </p:spPr>
        <p:style>
          <a:lnRef idx="0">
            <a:scrgbClr r="0" g="0" b="0"/>
          </a:lnRef>
          <a:fillRef idx="1002">
            <a:schemeClr val="lt2"/>
          </a:fillRef>
          <a:effectRef idx="0">
            <a:scrgbClr r="0" g="0" b="0"/>
          </a:effectRef>
          <a:fontRef idx="major"/>
        </p:style>
        <p:txBody>
          <a:bodyPr rot="0" vert="horz" wrap="square" lIns="182880" tIns="457200" rIns="182880" bIns="73152" anchor="t" anchorCtr="0" upright="1">
            <a:noAutofit/>
          </a:bodyPr>
          <a:lstStyle/>
          <a:p>
            <a:pPr marL="0" marR="0" indent="0">
              <a:lnSpc>
                <a:spcPct val="110000"/>
              </a:lnSpc>
              <a:spcBef>
                <a:spcPts val="4400"/>
              </a:spcBef>
              <a:spcAft>
                <a:spcPts val="1200"/>
              </a:spcAft>
              <a:buNone/>
            </a:pPr>
            <a:r>
              <a:rPr lang="en-US" sz="2400" b="1" dirty="0">
                <a:solidFill>
                  <a:srgbClr val="D34817"/>
                </a:solidFill>
                <a:effectLst/>
                <a:ea typeface="Times New Roman" panose="02020603050405020304" pitchFamily="18" charset="0"/>
                <a:cs typeface="Times New Roman" panose="02020603050405020304" pitchFamily="18" charset="0"/>
              </a:rPr>
              <a:t>Pickering, </a:t>
            </a:r>
            <a:r>
              <a:rPr lang="en-US" sz="2400" b="1" dirty="0" smtClean="0">
                <a:solidFill>
                  <a:srgbClr val="D34817"/>
                </a:solidFill>
                <a:effectLst/>
                <a:ea typeface="Times New Roman" panose="02020603050405020304" pitchFamily="18" charset="0"/>
                <a:cs typeface="Times New Roman" panose="02020603050405020304" pitchFamily="18" charset="0"/>
              </a:rPr>
              <a:t>Ontario</a:t>
            </a:r>
            <a:r>
              <a:rPr lang="en-US" sz="1500" b="1" dirty="0">
                <a:solidFill>
                  <a:srgbClr val="404040"/>
                </a:solidFill>
                <a:effectLst/>
                <a:ea typeface="Times New Roman" panose="02020603050405020304" pitchFamily="18" charset="0"/>
                <a:cs typeface="Times New Roman" panose="02020603050405020304" pitchFamily="18" charset="0"/>
              </a:rPr>
              <a:t> </a:t>
            </a:r>
            <a:endParaRPr lang="en-US" sz="1500" dirty="0">
              <a:solidFill>
                <a:srgbClr val="404040"/>
              </a:solidFill>
              <a:effectLst/>
              <a:ea typeface="Times New Roman" panose="02020603050405020304" pitchFamily="18" charset="0"/>
              <a:cs typeface="Times New Roman" panose="02020603050405020304" pitchFamily="18" charset="0"/>
            </a:endParaRPr>
          </a:p>
          <a:p>
            <a:pPr marL="0" marR="0">
              <a:spcBef>
                <a:spcPts val="0"/>
              </a:spcBef>
              <a:spcAft>
                <a:spcPts val="1200"/>
              </a:spcAft>
              <a:buFont typeface="Wingdings" panose="05000000000000000000" pitchFamily="2" charset="2"/>
              <a:buChar char="q"/>
            </a:pPr>
            <a:r>
              <a:rPr lang="en-US" sz="1500" b="1" dirty="0">
                <a:effectLst/>
                <a:ea typeface="Times New Roman" panose="02020603050405020304" pitchFamily="18" charset="0"/>
                <a:cs typeface="Times New Roman" panose="02020603050405020304" pitchFamily="18" charset="0"/>
              </a:rPr>
              <a:t>Pickering, Ontario shows the best Locality to Open Fast Food restaurant in Durham Region with the Score of 144.</a:t>
            </a:r>
            <a:endParaRPr lang="en-US" sz="1500" dirty="0">
              <a:effectLst/>
              <a:ea typeface="Times New Roman" panose="02020603050405020304" pitchFamily="18" charset="0"/>
              <a:cs typeface="Times New Roman" panose="02020603050405020304" pitchFamily="18" charset="0"/>
            </a:endParaRPr>
          </a:p>
          <a:p>
            <a:pPr marL="0" marR="0">
              <a:spcBef>
                <a:spcPts val="0"/>
              </a:spcBef>
              <a:spcAft>
                <a:spcPts val="1200"/>
              </a:spcAft>
              <a:buFont typeface="Wingdings" panose="05000000000000000000" pitchFamily="2" charset="2"/>
              <a:buChar char="q"/>
            </a:pPr>
            <a:r>
              <a:rPr lang="en-US" sz="1500" b="1" dirty="0">
                <a:effectLst/>
                <a:ea typeface="Times New Roman" panose="02020603050405020304" pitchFamily="18" charset="0"/>
                <a:cs typeface="Times New Roman" panose="02020603050405020304" pitchFamily="18" charset="0"/>
              </a:rPr>
              <a:t>Next best comes Ajax, Ontario with close lagging to the Score of 130.</a:t>
            </a:r>
            <a:endParaRPr lang="en-US" sz="1500" dirty="0">
              <a:effectLst/>
              <a:ea typeface="Times New Roman" panose="02020603050405020304" pitchFamily="18" charset="0"/>
              <a:cs typeface="Times New Roman" panose="02020603050405020304" pitchFamily="18" charset="0"/>
            </a:endParaRPr>
          </a:p>
          <a:p>
            <a:pPr marL="0" marR="0">
              <a:spcBef>
                <a:spcPts val="0"/>
              </a:spcBef>
              <a:spcAft>
                <a:spcPts val="1200"/>
              </a:spcAft>
              <a:buFont typeface="Wingdings" panose="05000000000000000000" pitchFamily="2" charset="2"/>
              <a:buChar char="q"/>
            </a:pPr>
            <a:r>
              <a:rPr lang="en-US" sz="1500" b="1" dirty="0">
                <a:effectLst/>
                <a:ea typeface="Times New Roman" panose="02020603050405020304" pitchFamily="18" charset="0"/>
                <a:cs typeface="Times New Roman" panose="02020603050405020304" pitchFamily="18" charset="0"/>
              </a:rPr>
              <a:t>These Localities has maximum number of potential customers to attract from schools, universities, Businesses etc. and at the </a:t>
            </a:r>
            <a:r>
              <a:rPr lang="en-US" sz="1500" b="1" dirty="0">
                <a:ea typeface="Times New Roman" panose="02020603050405020304" pitchFamily="18" charset="0"/>
                <a:cs typeface="Times New Roman" panose="02020603050405020304" pitchFamily="18" charset="0"/>
              </a:rPr>
              <a:t>same</a:t>
            </a:r>
            <a:r>
              <a:rPr lang="en-US" sz="1500" b="1" dirty="0">
                <a:effectLst/>
                <a:ea typeface="Times New Roman" panose="02020603050405020304" pitchFamily="18" charset="0"/>
                <a:cs typeface="Times New Roman" panose="02020603050405020304" pitchFamily="18" charset="0"/>
              </a:rPr>
              <a:t> time has not much competence.</a:t>
            </a:r>
            <a:endParaRPr lang="en-US" sz="1500" dirty="0">
              <a:effectLst/>
              <a:ea typeface="Times New Roman" panose="02020603050405020304" pitchFamily="18" charset="0"/>
              <a:cs typeface="Times New Roman" panose="02020603050405020304" pitchFamily="18" charset="0"/>
            </a:endParaRPr>
          </a:p>
        </p:txBody>
      </p:sp>
      <p:pic>
        <p:nvPicPr>
          <p:cNvPr id="6" name="Content Placeholder 5"/>
          <p:cNvPicPr>
            <a:picLocks noGrp="1"/>
          </p:cNvPicPr>
          <p:nvPr>
            <p:ph sz="half" idx="2"/>
          </p:nvPr>
        </p:nvPicPr>
        <p:blipFill rotWithShape="1">
          <a:blip r:embed="rId2">
            <a:extLst>
              <a:ext uri="{28A0092B-C50C-407E-A947-70E740481C1C}">
                <a14:useLocalDpi xmlns:a14="http://schemas.microsoft.com/office/drawing/2010/main" val="0"/>
              </a:ext>
            </a:extLst>
          </a:blip>
          <a:srcRect l="12895" t="43402" r="57177" b="30733"/>
          <a:stretch/>
        </p:blipFill>
        <p:spPr bwMode="auto">
          <a:xfrm>
            <a:off x="5939246" y="512710"/>
            <a:ext cx="5712823" cy="2787228"/>
          </a:xfrm>
          <a:prstGeom prst="rect">
            <a:avLst/>
          </a:prstGeom>
          <a:ln>
            <a:noFill/>
          </a:ln>
          <a:extLst>
            <a:ext uri="{53640926-AAD7-44D8-BBD7-CCE9431645EC}">
              <a14:shadowObscured xmlns:a14="http://schemas.microsoft.com/office/drawing/2010/main"/>
            </a:ext>
          </a:extLst>
        </p:spPr>
      </p:pic>
      <p:graphicFrame>
        <p:nvGraphicFramePr>
          <p:cNvPr id="20" name="Chart 19"/>
          <p:cNvGraphicFramePr>
            <a:graphicFrameLocks/>
          </p:cNvGraphicFramePr>
          <p:nvPr>
            <p:extLst>
              <p:ext uri="{D42A27DB-BD31-4B8C-83A1-F6EECF244321}">
                <p14:modId xmlns:p14="http://schemas.microsoft.com/office/powerpoint/2010/main" val="2360931940"/>
              </p:ext>
            </p:extLst>
          </p:nvPr>
        </p:nvGraphicFramePr>
        <p:xfrm>
          <a:off x="5939246" y="3299938"/>
          <a:ext cx="5862229" cy="339695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853966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2101" y="2028826"/>
            <a:ext cx="2813050" cy="4714874"/>
          </a:xfrm>
        </p:spPr>
        <p:txBody>
          <a:bodyPr>
            <a:noAutofit/>
          </a:bodyPr>
          <a:lstStyle/>
          <a:p>
            <a:pPr>
              <a:lnSpc>
                <a:spcPct val="150000"/>
              </a:lnSpc>
            </a:pPr>
            <a:r>
              <a:rPr lang="en-US" sz="1800" dirty="0" smtClean="0"/>
              <a:t>Best </a:t>
            </a:r>
            <a:r>
              <a:rPr lang="en-US" sz="1800" dirty="0"/>
              <a:t>Location to Open a</a:t>
            </a:r>
            <a:r>
              <a:rPr lang="en-US" sz="1800" b="1" dirty="0"/>
              <a:t> Fast Food Restaurant</a:t>
            </a:r>
            <a:r>
              <a:rPr lang="en-US" sz="1800" dirty="0"/>
              <a:t> in </a:t>
            </a:r>
            <a:r>
              <a:rPr lang="en-US" sz="1800" b="1" dirty="0"/>
              <a:t>Durham Region</a:t>
            </a:r>
            <a:r>
              <a:rPr lang="en-US" sz="1800" dirty="0"/>
              <a:t> is </a:t>
            </a:r>
            <a:r>
              <a:rPr lang="en-US" sz="1800" b="1" dirty="0"/>
              <a:t>Pickering Ontario.</a:t>
            </a:r>
            <a:r>
              <a:rPr lang="en-US" sz="1800" dirty="0"/>
              <a:t> Map of the Municipality showing all the Venues located </a:t>
            </a:r>
            <a:r>
              <a:rPr lang="en-US" sz="1800" dirty="0" smtClean="0"/>
              <a:t>within </a:t>
            </a:r>
            <a:r>
              <a:rPr lang="en-US" sz="1800" dirty="0"/>
              <a:t>the Locality and why this makes this City a </a:t>
            </a:r>
            <a:r>
              <a:rPr lang="en-US" sz="1800" dirty="0" smtClean="0"/>
              <a:t>preferred </a:t>
            </a:r>
            <a:r>
              <a:rPr lang="en-US" sz="1800" dirty="0"/>
              <a:t>location than others.</a:t>
            </a:r>
            <a:r>
              <a:rPr lang="en-US" sz="2800" dirty="0"/>
              <a:t/>
            </a:r>
            <a:br>
              <a:rPr lang="en-US" sz="2800" dirty="0"/>
            </a:br>
            <a:endParaRPr lang="en-US" sz="2800" dirty="0"/>
          </a:p>
        </p:txBody>
      </p:sp>
      <p:pic>
        <p:nvPicPr>
          <p:cNvPr id="5" name="Picture 4"/>
          <p:cNvPicPr/>
          <p:nvPr/>
        </p:nvPicPr>
        <p:blipFill rotWithShape="1">
          <a:blip r:embed="rId2">
            <a:extLst>
              <a:ext uri="{28A0092B-C50C-407E-A947-70E740481C1C}">
                <a14:useLocalDpi xmlns:a14="http://schemas.microsoft.com/office/drawing/2010/main" val="0"/>
              </a:ext>
            </a:extLst>
          </a:blip>
          <a:srcRect l="24250" t="26083" r="33313" b="16580"/>
          <a:stretch/>
        </p:blipFill>
        <p:spPr bwMode="auto">
          <a:xfrm>
            <a:off x="3248024" y="1943101"/>
            <a:ext cx="8943976" cy="4914900"/>
          </a:xfrm>
          <a:prstGeom prst="rect">
            <a:avLst/>
          </a:prstGeom>
          <a:ln>
            <a:noFill/>
          </a:ln>
          <a:effectLst>
            <a:softEdge rad="112500"/>
          </a:effectLst>
          <a:extLst>
            <a:ext uri="{53640926-AAD7-44D8-BBD7-CCE9431645EC}">
              <a14:shadowObscured xmlns:a14="http://schemas.microsoft.com/office/drawing/2010/main"/>
            </a:ext>
          </a:extLst>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254" y="571500"/>
            <a:ext cx="1476372" cy="1199921"/>
          </a:xfrm>
          <a:prstGeom prst="ellipse">
            <a:avLst/>
          </a:prstGeom>
          <a:ln>
            <a:noFill/>
          </a:ln>
          <a:effectLst>
            <a:softEdge rad="112500"/>
          </a:effectLst>
        </p:spPr>
      </p:pic>
    </p:spTree>
    <p:extLst>
      <p:ext uri="{BB962C8B-B14F-4D97-AF65-F5344CB8AC3E}">
        <p14:creationId xmlns:p14="http://schemas.microsoft.com/office/powerpoint/2010/main" val="32878261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adec="http://schemas.microsoft.com/office/drawing/2017/decorative" xmlns=""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spTree>
    <p:extLst>
      <p:ext uri="{BB962C8B-B14F-4D97-AF65-F5344CB8AC3E}">
        <p14:creationId xmlns:p14="http://schemas.microsoft.com/office/powerpoint/2010/main" val="1923038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781594" y="764141"/>
            <a:ext cx="11734800" cy="13849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a:t>Introduction and Business Problem</a:t>
            </a:r>
          </a:p>
          <a:p>
            <a:pPr algn="ctr"/>
            <a:r>
              <a:rPr lang="en-US" sz="3600" dirty="0"/>
              <a:t/>
            </a:r>
            <a:br>
              <a:rPr lang="en-US" sz="3600" dirty="0"/>
            </a:br>
            <a:endParaRPr lang="en-US" sz="3600" dirty="0"/>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768089" y="1341120"/>
            <a:ext cx="7541623" cy="4985980"/>
          </a:xfrm>
          <a:prstGeom prst="rect">
            <a:avLst/>
          </a:prstGeom>
          <a:noFill/>
        </p:spPr>
        <p:txBody>
          <a:bodyPr wrap="square" rtlCol="0">
            <a:spAutoFit/>
          </a:bodyPr>
          <a:lstStyle/>
          <a:p>
            <a:pPr>
              <a:lnSpc>
                <a:spcPct val="150000"/>
              </a:lnSpc>
            </a:pPr>
            <a:r>
              <a:rPr lang="en-US" sz="2000" b="1" dirty="0"/>
              <a:t> </a:t>
            </a:r>
          </a:p>
          <a:p>
            <a:pPr>
              <a:lnSpc>
                <a:spcPct val="150000"/>
              </a:lnSpc>
            </a:pPr>
            <a:r>
              <a:rPr lang="en-US" sz="2000" b="1" dirty="0"/>
              <a:t>A</a:t>
            </a:r>
            <a:r>
              <a:rPr lang="en-US" sz="2000" b="1" dirty="0" smtClean="0"/>
              <a:t> Customer </a:t>
            </a:r>
            <a:r>
              <a:rPr lang="en-US" sz="2000" b="1" dirty="0"/>
              <a:t>and a </a:t>
            </a:r>
            <a:r>
              <a:rPr lang="en-US" sz="2000" b="1" dirty="0" smtClean="0"/>
              <a:t>friend of mine </a:t>
            </a:r>
            <a:r>
              <a:rPr lang="en-US" sz="2000" b="1" dirty="0"/>
              <a:t>named Ravi, wants to open a Fast Food Restaurant in Durham Region, Ontario, Canada. There are 8 municipalities in Durham Region and each being Diverse, it is hard to locate the best location to open a restaurant. As this is going to be his biggest investment, he is looking to have this restaurant closer to schools, colleges and universities, looking to attract maximum customers.</a:t>
            </a:r>
          </a:p>
          <a:p>
            <a:pPr>
              <a:lnSpc>
                <a:spcPct val="150000"/>
              </a:lnSpc>
            </a:pPr>
            <a:r>
              <a:rPr lang="en-US" sz="2000" b="1" dirty="0"/>
              <a:t>Hence, we need to choose the best locality that has plenty of customers and least amount of competition.</a:t>
            </a:r>
          </a:p>
          <a:p>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16434" y="522898"/>
            <a:ext cx="2952613" cy="3675426"/>
          </a:xfrm>
          <a:prstGeom prst="rect">
            <a:avLst/>
          </a:prstGeom>
          <a:ln>
            <a:noFill/>
          </a:ln>
          <a:effectLst>
            <a:softEdge rad="112500"/>
          </a:effectLst>
        </p:spPr>
      </p:pic>
    </p:spTree>
    <p:extLst>
      <p:ext uri="{BB962C8B-B14F-4D97-AF65-F5344CB8AC3E}">
        <p14:creationId xmlns:p14="http://schemas.microsoft.com/office/powerpoint/2010/main" val="32997151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idx="4294967295"/>
          </p:nvPr>
        </p:nvSpPr>
        <p:spPr>
          <a:xfrm>
            <a:off x="0" y="365125"/>
            <a:ext cx="10515600" cy="1325563"/>
          </a:xfrm>
        </p:spPr>
        <p:txBody>
          <a:bodyPr/>
          <a:lstStyle/>
          <a:p>
            <a:r>
              <a:rPr lang="en-US" dirty="0"/>
              <a:t>Project analysis slide 3</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13849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smtClean="0"/>
              <a:t>Data</a:t>
            </a:r>
            <a:r>
              <a:rPr lang="en-US" b="1" dirty="0" smtClean="0"/>
              <a:t> </a:t>
            </a:r>
            <a:endParaRPr lang="en-US" dirty="0"/>
          </a:p>
          <a:p>
            <a:pPr algn="ctr"/>
            <a:r>
              <a:rPr lang="en-US" sz="2800" dirty="0">
                <a:solidFill>
                  <a:schemeClr val="tx1">
                    <a:lumMod val="75000"/>
                    <a:lumOff val="25000"/>
                  </a:schemeClr>
                </a:solidFill>
              </a:rPr>
              <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rapezoid 1">
            <a:hlinkClick r:id="rId3" action="ppaction://hlinkfile"/>
            <a:extLst>
              <a:ext uri="{FF2B5EF4-FFF2-40B4-BE49-F238E27FC236}">
                <a16:creationId xmlns:a16="http://schemas.microsoft.com/office/drawing/2014/main" id="{5B804E9F-B6B5-41F9-9B63-9AF435FDC2B7}"/>
              </a:ext>
              <a:ext uri="{C183D7F6-B498-43B3-948B-1728B52AA6E4}">
                <adec:decorative xmlns:adec="http://schemas.microsoft.com/office/drawing/2017/decorative" xmlns="" val="1"/>
              </a:ext>
            </a:extLst>
          </p:cNvPr>
          <p:cNvSpPr/>
          <p:nvPr/>
        </p:nvSpPr>
        <p:spPr>
          <a:xfrm rot="5400000">
            <a:off x="819661" y="2221959"/>
            <a:ext cx="4336142" cy="2044685"/>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 </a:t>
            </a:r>
            <a:endParaRPr lang="en-US" dirty="0"/>
          </a:p>
        </p:txBody>
      </p:sp>
      <p:sp>
        <p:nvSpPr>
          <p:cNvPr id="43" name="Trapezoid 42">
            <a:extLst>
              <a:ext uri="{FF2B5EF4-FFF2-40B4-BE49-F238E27FC236}">
                <a16:creationId xmlns:a16="http://schemas.microsoft.com/office/drawing/2014/main" id="{0092C447-C8E1-4B12-B012-E6D21CBB1FBE}"/>
              </a:ext>
              <a:ext uri="{C183D7F6-B498-43B3-948B-1728B52AA6E4}">
                <adec:decorative xmlns:adec="http://schemas.microsoft.com/office/drawing/2017/decorative" xmlns="" val="1"/>
              </a:ext>
            </a:extLst>
          </p:cNvPr>
          <p:cNvSpPr/>
          <p:nvPr/>
        </p:nvSpPr>
        <p:spPr>
          <a:xfrm rot="5400000">
            <a:off x="3328367" y="2568907"/>
            <a:ext cx="4946468" cy="2382762"/>
          </a:xfrm>
          <a:prstGeom prst="trapezoid">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Trapezoid 45">
            <a:extLst>
              <a:ext uri="{FF2B5EF4-FFF2-40B4-BE49-F238E27FC236}">
                <a16:creationId xmlns:a16="http://schemas.microsoft.com/office/drawing/2014/main" id="{89DA262E-0502-4E65-8ABA-E063880EAC4C}"/>
              </a:ext>
              <a:ext uri="{C183D7F6-B498-43B3-948B-1728B52AA6E4}">
                <adec:decorative xmlns:adec="http://schemas.microsoft.com/office/drawing/2017/decorative" xmlns="" val="1"/>
              </a:ext>
            </a:extLst>
          </p:cNvPr>
          <p:cNvSpPr/>
          <p:nvPr/>
        </p:nvSpPr>
        <p:spPr>
          <a:xfrm rot="5400000">
            <a:off x="6100016" y="2578133"/>
            <a:ext cx="5061896" cy="2487479"/>
          </a:xfrm>
          <a:prstGeom prst="trapezoid">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3F19BFA5-D0CA-4CF0-8499-504D956B6563}"/>
              </a:ext>
            </a:extLst>
          </p:cNvPr>
          <p:cNvSpPr/>
          <p:nvPr/>
        </p:nvSpPr>
        <p:spPr>
          <a:xfrm>
            <a:off x="2112182" y="1769461"/>
            <a:ext cx="1708143" cy="2000548"/>
          </a:xfrm>
          <a:prstGeom prst="rect">
            <a:avLst/>
          </a:prstGeom>
        </p:spPr>
        <p:txBody>
          <a:bodyPr wrap="square" lIns="0" tIns="0" rIns="0" bIns="0">
            <a:spAutoFit/>
          </a:bodyPr>
          <a:lstStyle/>
          <a:p>
            <a:pPr algn="ctr">
              <a:lnSpc>
                <a:spcPct val="150000"/>
              </a:lnSpc>
            </a:pPr>
            <a:r>
              <a:rPr lang="en-US" b="1" dirty="0" smtClean="0">
                <a:solidFill>
                  <a:schemeClr val="bg1"/>
                </a:solidFill>
              </a:rPr>
              <a:t>Exploration</a:t>
            </a:r>
          </a:p>
          <a:p>
            <a:pPr algn="ctr">
              <a:lnSpc>
                <a:spcPct val="150000"/>
              </a:lnSpc>
            </a:pPr>
            <a:endParaRPr lang="en-US" sz="1600" b="1" dirty="0">
              <a:solidFill>
                <a:schemeClr val="bg1"/>
              </a:solidFill>
            </a:endParaRPr>
          </a:p>
          <a:p>
            <a:pPr marL="285750" indent="-285750" algn="ctr">
              <a:lnSpc>
                <a:spcPct val="150000"/>
              </a:lnSpc>
              <a:buFont typeface="Wingdings" panose="05000000000000000000" pitchFamily="2" charset="2"/>
              <a:buChar char="q"/>
            </a:pPr>
            <a:r>
              <a:rPr lang="en-US" sz="1400" b="1" dirty="0" smtClean="0">
                <a:solidFill>
                  <a:schemeClr val="bg1"/>
                </a:solidFill>
              </a:rPr>
              <a:t>Web-scraping      </a:t>
            </a:r>
            <a:r>
              <a:rPr lang="en-US" sz="1400" b="1" dirty="0" smtClean="0">
                <a:solidFill>
                  <a:schemeClr val="bg1"/>
                </a:solidFill>
              </a:rPr>
              <a:t>Data From </a:t>
            </a:r>
          </a:p>
          <a:p>
            <a:pPr algn="ctr">
              <a:lnSpc>
                <a:spcPct val="150000"/>
              </a:lnSpc>
            </a:pPr>
            <a:r>
              <a:rPr lang="en-US" sz="1400" b="1" dirty="0" smtClean="0">
                <a:solidFill>
                  <a:schemeClr val="bg1"/>
                </a:solidFill>
                <a:hlinkClick r:id="rId3" action="ppaction://hlinkfile"/>
              </a:rPr>
              <a:t> Wikipedia Link</a:t>
            </a:r>
            <a:endParaRPr lang="en-US" sz="1400" b="1" dirty="0" smtClean="0">
              <a:solidFill>
                <a:schemeClr val="bg1"/>
              </a:solidFill>
            </a:endParaRPr>
          </a:p>
          <a:p>
            <a:pPr algn="ctr"/>
            <a:endParaRPr lang="en-US" sz="1600" b="1" dirty="0">
              <a:solidFill>
                <a:schemeClr val="bg1"/>
              </a:solidFill>
            </a:endParaRPr>
          </a:p>
        </p:txBody>
      </p:sp>
      <p:sp>
        <p:nvSpPr>
          <p:cNvPr id="51" name="Rectangle 50">
            <a:extLst>
              <a:ext uri="{FF2B5EF4-FFF2-40B4-BE49-F238E27FC236}">
                <a16:creationId xmlns:a16="http://schemas.microsoft.com/office/drawing/2014/main" id="{8AA18108-5B8B-4147-84A7-D30A16BEC4EA}"/>
              </a:ext>
            </a:extLst>
          </p:cNvPr>
          <p:cNvSpPr/>
          <p:nvPr/>
        </p:nvSpPr>
        <p:spPr>
          <a:xfrm>
            <a:off x="1121390" y="3244301"/>
            <a:ext cx="1752042" cy="223394"/>
          </a:xfrm>
          <a:prstGeom prst="rect">
            <a:avLst/>
          </a:prstGeom>
        </p:spPr>
        <p:txBody>
          <a:bodyPr wrap="square" lIns="0" tIns="0" rIns="0" bIns="0" anchor="t">
            <a:spAutoFit/>
          </a:bodyPr>
          <a:lstStyle/>
          <a:p>
            <a:pPr algn="ctr">
              <a:lnSpc>
                <a:spcPts val="1900"/>
              </a:lnSpc>
            </a:pPr>
            <a:r>
              <a:rPr lang="en-US" sz="1400" dirty="0" smtClean="0">
                <a:solidFill>
                  <a:schemeClr val="bg1"/>
                </a:solidFill>
                <a:cs typeface="Segoe UI" panose="020B0502040204020203" pitchFamily="34" charset="0"/>
              </a:rPr>
              <a:t>. </a:t>
            </a:r>
            <a:endParaRPr lang="en-US" sz="1400" dirty="0">
              <a:solidFill>
                <a:schemeClr val="bg1"/>
              </a:solidFill>
              <a:cs typeface="Segoe UI" panose="020B0502040204020203" pitchFamily="34" charset="0"/>
            </a:endParaRPr>
          </a:p>
        </p:txBody>
      </p:sp>
      <p:sp>
        <p:nvSpPr>
          <p:cNvPr id="52" name="Rectangle 51">
            <a:extLst>
              <a:ext uri="{FF2B5EF4-FFF2-40B4-BE49-F238E27FC236}">
                <a16:creationId xmlns:a16="http://schemas.microsoft.com/office/drawing/2014/main" id="{A8534162-B6E2-4579-9DAD-AD8DE07459BC}"/>
              </a:ext>
            </a:extLst>
          </p:cNvPr>
          <p:cNvSpPr/>
          <p:nvPr/>
        </p:nvSpPr>
        <p:spPr>
          <a:xfrm>
            <a:off x="4652406" y="1898156"/>
            <a:ext cx="2065434" cy="3559949"/>
          </a:xfrm>
          <a:prstGeom prst="rect">
            <a:avLst/>
          </a:prstGeom>
        </p:spPr>
        <p:txBody>
          <a:bodyPr wrap="square" lIns="0" tIns="0" rIns="0" bIns="0" anchor="t">
            <a:spAutoFit/>
          </a:bodyPr>
          <a:lstStyle/>
          <a:p>
            <a:pPr algn="ctr">
              <a:lnSpc>
                <a:spcPts val="1900"/>
              </a:lnSpc>
            </a:pPr>
            <a:r>
              <a:rPr lang="en-US" b="1" dirty="0" smtClean="0">
                <a:solidFill>
                  <a:schemeClr val="bg1"/>
                </a:solidFill>
                <a:cs typeface="Segoe UI" panose="020B0502040204020203" pitchFamily="34" charset="0"/>
              </a:rPr>
              <a:t>Collection and Preprocessing</a:t>
            </a:r>
          </a:p>
          <a:p>
            <a:pPr algn="ctr">
              <a:lnSpc>
                <a:spcPts val="1900"/>
              </a:lnSpc>
            </a:pPr>
            <a:endParaRPr lang="en-US" sz="1400" b="1" dirty="0">
              <a:solidFill>
                <a:schemeClr val="bg1"/>
              </a:solidFill>
              <a:cs typeface="Segoe UI" panose="020B0502040204020203" pitchFamily="34" charset="0"/>
            </a:endParaRPr>
          </a:p>
          <a:p>
            <a:pPr marL="171450" indent="-171450" algn="ctr">
              <a:lnSpc>
                <a:spcPct val="150000"/>
              </a:lnSpc>
              <a:buFont typeface="Wingdings" panose="05000000000000000000" pitchFamily="2" charset="2"/>
              <a:buChar char="q"/>
            </a:pPr>
            <a:r>
              <a:rPr lang="en-US" sz="1400" b="1" dirty="0" smtClean="0">
                <a:solidFill>
                  <a:schemeClr val="bg1"/>
                </a:solidFill>
                <a:cs typeface="Segoe UI" panose="020B0502040204020203" pitchFamily="34" charset="0"/>
              </a:rPr>
              <a:t>Fetching Scraped Data from the Website and extract useful to process for analysis.</a:t>
            </a:r>
          </a:p>
          <a:p>
            <a:pPr marL="171450" indent="-171450" algn="ctr">
              <a:lnSpc>
                <a:spcPct val="150000"/>
              </a:lnSpc>
              <a:buFont typeface="Wingdings" panose="05000000000000000000" pitchFamily="2" charset="2"/>
              <a:buChar char="q"/>
            </a:pPr>
            <a:r>
              <a:rPr lang="en-US" sz="1400" b="1" dirty="0" smtClean="0">
                <a:solidFill>
                  <a:schemeClr val="bg1"/>
                </a:solidFill>
                <a:cs typeface="Segoe UI" panose="020B0502040204020203" pitchFamily="34" charset="0"/>
              </a:rPr>
              <a:t>Fetching Coordinates for different locations From Foursquare for comparative analysis.</a:t>
            </a:r>
          </a:p>
          <a:p>
            <a:pPr algn="ctr">
              <a:lnSpc>
                <a:spcPts val="1900"/>
              </a:lnSpc>
            </a:pPr>
            <a:endParaRPr lang="en-US" sz="1200" b="1" dirty="0">
              <a:solidFill>
                <a:schemeClr val="bg1"/>
              </a:solidFill>
              <a:cs typeface="Segoe UI" panose="020B0502040204020203" pitchFamily="34" charset="0"/>
            </a:endParaRPr>
          </a:p>
        </p:txBody>
      </p:sp>
      <p:sp>
        <p:nvSpPr>
          <p:cNvPr id="3" name="TextBox 2"/>
          <p:cNvSpPr txBox="1"/>
          <p:nvPr/>
        </p:nvSpPr>
        <p:spPr>
          <a:xfrm>
            <a:off x="7520569" y="1830252"/>
            <a:ext cx="1684715" cy="579646"/>
          </a:xfrm>
          <a:prstGeom prst="rect">
            <a:avLst/>
          </a:prstGeom>
          <a:noFill/>
        </p:spPr>
        <p:txBody>
          <a:bodyPr wrap="square" rtlCol="0">
            <a:spAutoFit/>
          </a:bodyPr>
          <a:lstStyle/>
          <a:p>
            <a:pPr algn="ctr">
              <a:lnSpc>
                <a:spcPts val="1900"/>
              </a:lnSpc>
            </a:pPr>
            <a:r>
              <a:rPr lang="en-US" b="1" dirty="0" smtClean="0">
                <a:solidFill>
                  <a:schemeClr val="bg1"/>
                </a:solidFill>
                <a:cs typeface="Segoe UI" panose="020B0502040204020203" pitchFamily="34" charset="0"/>
              </a:rPr>
              <a:t>Processing and Analysis</a:t>
            </a:r>
            <a:endParaRPr lang="en-US" b="1" dirty="0">
              <a:solidFill>
                <a:schemeClr val="bg1"/>
              </a:solidFill>
              <a:cs typeface="Segoe UI" panose="020B0502040204020203" pitchFamily="34" charset="0"/>
            </a:endParaRPr>
          </a:p>
        </p:txBody>
      </p:sp>
      <p:sp>
        <p:nvSpPr>
          <p:cNvPr id="5" name="TextBox 4"/>
          <p:cNvSpPr txBox="1"/>
          <p:nvPr/>
        </p:nvSpPr>
        <p:spPr>
          <a:xfrm>
            <a:off x="7295373" y="2583395"/>
            <a:ext cx="2690232" cy="3277820"/>
          </a:xfrm>
          <a:prstGeom prst="rect">
            <a:avLst/>
          </a:prstGeom>
          <a:noFill/>
        </p:spPr>
        <p:txBody>
          <a:bodyPr wrap="square" rtlCol="0">
            <a:spAutoFit/>
          </a:bodyPr>
          <a:lstStyle/>
          <a:p>
            <a:pPr marL="171450" indent="-171450" algn="ctr">
              <a:lnSpc>
                <a:spcPct val="150000"/>
              </a:lnSpc>
              <a:buFont typeface="Wingdings" panose="05000000000000000000" pitchFamily="2" charset="2"/>
              <a:buChar char="q"/>
            </a:pPr>
            <a:r>
              <a:rPr lang="en-US" sz="1400" b="1" dirty="0" smtClean="0">
                <a:solidFill>
                  <a:schemeClr val="bg1"/>
                </a:solidFill>
                <a:cs typeface="Segoe UI" panose="020B0502040204020203" pitchFamily="34" charset="0"/>
              </a:rPr>
              <a:t>Process data fetched from different sources like Foursquare and Wikipedia to compare different neighborhoods in Durham Region.</a:t>
            </a:r>
          </a:p>
          <a:p>
            <a:pPr marL="171450" indent="-171450" algn="ctr">
              <a:lnSpc>
                <a:spcPct val="150000"/>
              </a:lnSpc>
              <a:buFont typeface="Wingdings" panose="05000000000000000000" pitchFamily="2" charset="2"/>
              <a:buChar char="q"/>
            </a:pPr>
            <a:r>
              <a:rPr lang="en-US" sz="1400" b="1" dirty="0" smtClean="0">
                <a:solidFill>
                  <a:schemeClr val="bg1"/>
                </a:solidFill>
                <a:cs typeface="Segoe UI" panose="020B0502040204020203" pitchFamily="34" charset="0"/>
              </a:rPr>
              <a:t>Create Analysis Report for best Neighborhood to Open Fast Food Restaurant</a:t>
            </a:r>
            <a:endParaRPr lang="en-US" sz="1400" b="1" dirty="0">
              <a:solidFill>
                <a:schemeClr val="bg1"/>
              </a:solidFill>
              <a:cs typeface="Segoe UI" panose="020B0502040204020203" pitchFamily="34" charset="0"/>
            </a:endParaRPr>
          </a:p>
          <a:p>
            <a:endParaRPr lang="en-US" dirty="0"/>
          </a:p>
        </p:txBody>
      </p:sp>
    </p:spTree>
    <p:extLst>
      <p:ext uri="{BB962C8B-B14F-4D97-AF65-F5344CB8AC3E}">
        <p14:creationId xmlns:p14="http://schemas.microsoft.com/office/powerpoint/2010/main" val="8225691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ED2F5393-91A3-4102-A584-E902285C507A}"/>
              </a:ext>
            </a:extLst>
          </p:cNvPr>
          <p:cNvSpPr>
            <a:spLocks noGrp="1"/>
          </p:cNvSpPr>
          <p:nvPr>
            <p:ph type="title" idx="4294967295"/>
          </p:nvPr>
        </p:nvSpPr>
        <p:spPr>
          <a:xfrm>
            <a:off x="0" y="365125"/>
            <a:ext cx="10515600" cy="1325563"/>
          </a:xfrm>
        </p:spPr>
        <p:txBody>
          <a:bodyPr/>
          <a:lstStyle/>
          <a:p>
            <a:r>
              <a:rPr lang="en-US" dirty="0"/>
              <a:t>Project analysis slide 4</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402981"/>
            <a:ext cx="11734800" cy="13849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Project </a:t>
            </a:r>
            <a:r>
              <a:rPr lang="en-US" sz="2800" b="1" dirty="0"/>
              <a:t>Methodology</a:t>
            </a:r>
            <a:r>
              <a:rPr lang="en-US" b="1" dirty="0"/>
              <a:t> </a:t>
            </a:r>
            <a:endParaRPr lang="en-US" dirty="0"/>
          </a:p>
          <a:p>
            <a:pPr algn="ctr"/>
            <a:r>
              <a:rPr lang="en-US" sz="2800" dirty="0">
                <a:solidFill>
                  <a:schemeClr val="tx1">
                    <a:lumMod val="75000"/>
                    <a:lumOff val="25000"/>
                  </a:schemeClr>
                </a:solidFill>
              </a:rPr>
              <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744071" y="1095478"/>
            <a:ext cx="11125200" cy="4985980"/>
          </a:xfrm>
          <a:prstGeom prst="rect">
            <a:avLst/>
          </a:prstGeom>
        </p:spPr>
        <p:txBody>
          <a:bodyPr wrap="square">
            <a:spAutoFit/>
          </a:bodyPr>
          <a:lstStyle/>
          <a:p>
            <a:r>
              <a:rPr lang="en-US" sz="2400" b="1" dirty="0">
                <a:latin typeface="Open Sans"/>
                <a:ea typeface="Times New Roman" panose="02020603050405020304" pitchFamily="18" charset="0"/>
                <a:cs typeface="Open Sans"/>
              </a:rPr>
              <a:t> </a:t>
            </a:r>
            <a:endParaRPr lang="en-US" sz="2000" dirty="0">
              <a:latin typeface="Open Sans"/>
              <a:ea typeface="Times New Roman" panose="02020603050405020304" pitchFamily="18" charset="0"/>
              <a:cs typeface="Open Sans"/>
            </a:endParaRPr>
          </a:p>
          <a:p>
            <a:pPr>
              <a:spcAft>
                <a:spcPts val="1175"/>
              </a:spcAft>
            </a:pPr>
            <a:r>
              <a:rPr lang="en-US" sz="1400" dirty="0">
                <a:latin typeface="Open Sans"/>
                <a:ea typeface="Times New Roman" panose="02020603050405020304" pitchFamily="18" charset="0"/>
                <a:cs typeface="Open Sans"/>
              </a:rPr>
              <a:t>For each locality, all offices, schools, universities and Fast Food restaurant venues data have been collected from Foursquare. Then for each locality, the sums of the office, school, university and fast food restaurants were computed. </a:t>
            </a:r>
          </a:p>
          <a:p>
            <a:pPr>
              <a:spcAft>
                <a:spcPts val="1175"/>
              </a:spcAft>
            </a:pPr>
            <a:r>
              <a:rPr lang="en-US" sz="1400" b="1" dirty="0">
                <a:latin typeface="Open Sans"/>
                <a:ea typeface="Times New Roman" panose="02020603050405020304" pitchFamily="18" charset="0"/>
                <a:cs typeface="Open Sans"/>
              </a:rPr>
              <a:t>For each of these categories, a weight (or penalty) has been defined accordingly to what Ravi considers most important. </a:t>
            </a:r>
            <a:endParaRPr lang="en-US" sz="1400" dirty="0">
              <a:latin typeface="Open Sans"/>
              <a:ea typeface="Times New Roman" panose="02020603050405020304" pitchFamily="18" charset="0"/>
              <a:cs typeface="Open Sans"/>
            </a:endParaRPr>
          </a:p>
          <a:p>
            <a:r>
              <a:rPr lang="en-US" sz="1400" dirty="0">
                <a:latin typeface="Open Sans"/>
                <a:ea typeface="Times New Roman" panose="02020603050405020304" pitchFamily="18" charset="0"/>
                <a:cs typeface="Open Sans"/>
              </a:rPr>
              <a:t> </a:t>
            </a:r>
          </a:p>
          <a:p>
            <a:pPr marL="342900" marR="0" lvl="0" indent="-342900">
              <a:spcBef>
                <a:spcPts val="0"/>
              </a:spcBef>
              <a:spcAft>
                <a:spcPts val="1150"/>
              </a:spcAft>
              <a:buFont typeface="Wingdings" panose="05000000000000000000" pitchFamily="2" charset="2"/>
              <a:buChar char=""/>
            </a:pPr>
            <a:r>
              <a:rPr lang="en-US" sz="1400" dirty="0">
                <a:latin typeface="Open Sans"/>
                <a:ea typeface="Times New Roman" panose="02020603050405020304" pitchFamily="18" charset="0"/>
                <a:cs typeface="Open Sans"/>
              </a:rPr>
              <a:t>Fast Food Restaurants have been weighted with -1, since Ravi wants to avoid concurrence.</a:t>
            </a:r>
          </a:p>
          <a:p>
            <a:pPr marL="342900" marR="0" lvl="0" indent="-342900">
              <a:spcBef>
                <a:spcPts val="0"/>
              </a:spcBef>
              <a:spcAft>
                <a:spcPts val="1150"/>
              </a:spcAft>
              <a:buFont typeface="Wingdings" panose="05000000000000000000" pitchFamily="2" charset="2"/>
              <a:buChar char=""/>
            </a:pPr>
            <a:r>
              <a:rPr lang="en-US" sz="1400" dirty="0">
                <a:latin typeface="Open Sans"/>
                <a:ea typeface="Times New Roman" panose="02020603050405020304" pitchFamily="18" charset="0"/>
                <a:cs typeface="Open Sans"/>
              </a:rPr>
              <a:t>Shopping Malls have been weighted with 1, since Shoppers mostly buy food from inside the mall but still considered good customers. </a:t>
            </a:r>
          </a:p>
          <a:p>
            <a:pPr marL="342900" marR="0" lvl="0" indent="-342900">
              <a:spcBef>
                <a:spcPts val="0"/>
              </a:spcBef>
              <a:spcAft>
                <a:spcPts val="1150"/>
              </a:spcAft>
              <a:buFont typeface="Wingdings" panose="05000000000000000000" pitchFamily="2" charset="2"/>
              <a:buChar char=""/>
            </a:pPr>
            <a:r>
              <a:rPr lang="en-US" sz="1400" dirty="0">
                <a:latin typeface="Open Sans"/>
                <a:ea typeface="Times New Roman" panose="02020603050405020304" pitchFamily="18" charset="0"/>
                <a:cs typeface="Open Sans"/>
              </a:rPr>
              <a:t>Schools have been weighted with 2, since student are good customers. </a:t>
            </a:r>
          </a:p>
          <a:p>
            <a:pPr marL="342900" marR="0" lvl="0" indent="-342900">
              <a:spcBef>
                <a:spcPts val="0"/>
              </a:spcBef>
              <a:spcAft>
                <a:spcPts val="1150"/>
              </a:spcAft>
              <a:buFont typeface="Wingdings" panose="05000000000000000000" pitchFamily="2" charset="2"/>
              <a:buChar char=""/>
            </a:pPr>
            <a:r>
              <a:rPr lang="en-US" sz="1400" dirty="0">
                <a:latin typeface="Open Sans"/>
                <a:ea typeface="Times New Roman" panose="02020603050405020304" pitchFamily="18" charset="0"/>
                <a:cs typeface="Open Sans"/>
              </a:rPr>
              <a:t>Universities have been weighted with 2, since students are good customers. </a:t>
            </a:r>
          </a:p>
          <a:p>
            <a:pPr marL="342900" marR="0" lvl="0" indent="-342900">
              <a:spcBef>
                <a:spcPts val="0"/>
              </a:spcBef>
              <a:spcAft>
                <a:spcPts val="1150"/>
              </a:spcAft>
              <a:buFont typeface="Wingdings" panose="05000000000000000000" pitchFamily="2" charset="2"/>
              <a:buChar char=""/>
            </a:pPr>
            <a:r>
              <a:rPr lang="en-US" sz="1400" dirty="0">
                <a:latin typeface="Open Sans"/>
                <a:ea typeface="Times New Roman" panose="02020603050405020304" pitchFamily="18" charset="0"/>
                <a:cs typeface="Open Sans"/>
              </a:rPr>
              <a:t>Offices have been weighted with 3, since employees are even better customers.</a:t>
            </a:r>
          </a:p>
          <a:p>
            <a:r>
              <a:rPr lang="en-US" sz="1400" dirty="0">
                <a:latin typeface="Open Sans"/>
                <a:ea typeface="Times New Roman" panose="02020603050405020304" pitchFamily="18" charset="0"/>
                <a:cs typeface="Open Sans"/>
              </a:rPr>
              <a:t> </a:t>
            </a:r>
          </a:p>
          <a:p>
            <a:r>
              <a:rPr lang="en-US" sz="1400" dirty="0">
                <a:latin typeface="Open Sans"/>
                <a:ea typeface="Times New Roman" panose="02020603050405020304" pitchFamily="18" charset="0"/>
                <a:cs typeface="Open Sans"/>
              </a:rPr>
              <a:t> </a:t>
            </a:r>
          </a:p>
          <a:p>
            <a:pPr>
              <a:spcAft>
                <a:spcPts val="1175"/>
              </a:spcAft>
            </a:pPr>
            <a:r>
              <a:rPr lang="en-US" sz="1400" b="1" dirty="0">
                <a:latin typeface="Arial" panose="020B0604020202020204" pitchFamily="34" charset="0"/>
                <a:ea typeface="Times New Roman" panose="02020603050405020304" pitchFamily="18" charset="0"/>
                <a:cs typeface="Open Sans"/>
              </a:rPr>
              <a:t> </a:t>
            </a:r>
            <a:r>
              <a:rPr lang="en-US" sz="1400" b="1" dirty="0" smtClean="0">
                <a:latin typeface="Open Sans"/>
                <a:ea typeface="Times New Roman" panose="02020603050405020304" pitchFamily="18" charset="0"/>
                <a:cs typeface="Open Sans"/>
              </a:rPr>
              <a:t>Note: </a:t>
            </a:r>
            <a:r>
              <a:rPr lang="en-US" sz="1400" b="1" dirty="0">
                <a:latin typeface="Open Sans"/>
                <a:ea typeface="Times New Roman" panose="02020603050405020304" pitchFamily="18" charset="0"/>
                <a:cs typeface="Open Sans"/>
              </a:rPr>
              <a:t>that the weights can be modified according to the importance of each category.</a:t>
            </a:r>
          </a:p>
          <a:p>
            <a:r>
              <a:rPr lang="en-US" sz="1400" dirty="0">
                <a:latin typeface="Open Sans"/>
                <a:ea typeface="Times New Roman" panose="02020603050405020304" pitchFamily="18" charset="0"/>
                <a:cs typeface="Open Sans"/>
              </a:rPr>
              <a:t>Lastly, a score was computed for each locality as the weighted sum of the number of venues in each of the 5 categories (school, university, office, fast food restaurants, Shopping Malls). </a:t>
            </a:r>
          </a:p>
          <a:p>
            <a:r>
              <a:rPr lang="en-US" dirty="0">
                <a:latin typeface="Open Sans"/>
                <a:ea typeface="Times New Roman" panose="02020603050405020304" pitchFamily="18" charset="0"/>
                <a:cs typeface="Open Sans"/>
              </a:rPr>
              <a:t> </a:t>
            </a:r>
            <a:endParaRPr lang="en-US" sz="2000" dirty="0">
              <a:latin typeface="Open Sans"/>
              <a:ea typeface="Times New Roman" panose="02020603050405020304" pitchFamily="18" charset="0"/>
              <a:cs typeface="Open Sans"/>
            </a:endParaRPr>
          </a:p>
        </p:txBody>
      </p:sp>
    </p:spTree>
    <p:extLst>
      <p:ext uri="{BB962C8B-B14F-4D97-AF65-F5344CB8AC3E}">
        <p14:creationId xmlns:p14="http://schemas.microsoft.com/office/powerpoint/2010/main" val="843768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278369"/>
            <a:ext cx="11734800" cy="1440394"/>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smtClean="0"/>
              <a:t>Municipalities </a:t>
            </a:r>
            <a:r>
              <a:rPr lang="en-US" sz="2400" b="1" dirty="0"/>
              <a:t>of </a:t>
            </a:r>
            <a:endParaRPr lang="en-US" sz="2400" b="1" dirty="0" smtClean="0"/>
          </a:p>
          <a:p>
            <a:pPr algn="ctr"/>
            <a:r>
              <a:rPr lang="en-US" sz="2400" b="1" dirty="0" smtClean="0"/>
              <a:t>Durham Region</a:t>
            </a:r>
            <a:r>
              <a:rPr lang="en-US" sz="2400" b="1" dirty="0"/>
              <a:t> </a:t>
            </a:r>
            <a:r>
              <a:rPr lang="en-US" sz="2400" b="1" dirty="0" smtClean="0"/>
              <a:t>with Coordinates</a:t>
            </a:r>
            <a:endParaRPr lang="en-US" sz="2400" dirty="0"/>
          </a:p>
          <a:p>
            <a:pPr algn="ctr"/>
            <a:r>
              <a:rPr lang="en-US" sz="2800" dirty="0">
                <a:solidFill>
                  <a:schemeClr val="tx1">
                    <a:lumMod val="75000"/>
                    <a:lumOff val="25000"/>
                  </a:schemeClr>
                </a:solidFill>
              </a:rPr>
              <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48" name="Picture 47"/>
          <p:cNvPicPr/>
          <p:nvPr/>
        </p:nvPicPr>
        <p:blipFill rotWithShape="1">
          <a:blip r:embed="rId3"/>
          <a:srcRect t="11640" b="3862"/>
          <a:stretch/>
        </p:blipFill>
        <p:spPr bwMode="auto">
          <a:xfrm>
            <a:off x="687978" y="1428206"/>
            <a:ext cx="6827520" cy="4815840"/>
          </a:xfrm>
          <a:prstGeom prst="rect">
            <a:avLst/>
          </a:prstGeom>
          <a:ln>
            <a:noFill/>
          </a:ln>
          <a:effectLst>
            <a:softEdge rad="112500"/>
          </a:effectLst>
          <a:extLst>
            <a:ext uri="{53640926-AAD7-44D8-BBD7-CCE9431645EC}">
              <a14:shadowObscured xmlns:a14="http://schemas.microsoft.com/office/drawing/2010/main"/>
            </a:ext>
          </a:extLst>
        </p:spPr>
      </p:pic>
      <p:pic>
        <p:nvPicPr>
          <p:cNvPr id="49" name="Picture 48"/>
          <p:cNvPicPr/>
          <p:nvPr/>
        </p:nvPicPr>
        <p:blipFill rotWithShape="1">
          <a:blip r:embed="rId4"/>
          <a:srcRect l="19060" t="47422" r="57897" b="21753"/>
          <a:stretch/>
        </p:blipFill>
        <p:spPr bwMode="auto">
          <a:xfrm>
            <a:off x="7785464" y="1584960"/>
            <a:ext cx="4112566" cy="4532267"/>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a:extLst>
            <a:ext uri="{53640926-AAD7-44D8-BBD7-CCE9431645EC}">
              <a14:shadowObscured xmlns:a14="http://schemas.microsoft.com/office/drawing/2010/main"/>
            </a:ext>
          </a:extLst>
        </p:spPr>
      </p:pic>
    </p:spTree>
    <p:extLst>
      <p:ext uri="{BB962C8B-B14F-4D97-AF65-F5344CB8AC3E}">
        <p14:creationId xmlns:p14="http://schemas.microsoft.com/office/powerpoint/2010/main" val="38875798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425631"/>
            <a:ext cx="11734800" cy="8586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t>Fast Food </a:t>
            </a:r>
            <a:r>
              <a:rPr lang="en-US" sz="2400" b="1" dirty="0" smtClean="0"/>
              <a:t>Restaurants</a:t>
            </a:r>
          </a:p>
          <a:p>
            <a:pPr algn="ctr"/>
            <a:r>
              <a:rPr lang="en-US" sz="2400" b="1" dirty="0" smtClean="0"/>
              <a:t> </a:t>
            </a:r>
            <a:r>
              <a:rPr lang="en-US" sz="2400" b="1" dirty="0"/>
              <a:t>in Durham Region</a:t>
            </a:r>
            <a:r>
              <a:rPr lang="en-US" sz="2400" dirty="0"/>
              <a:t> </a:t>
            </a:r>
            <a:r>
              <a:rPr lang="en-US" sz="1400" dirty="0">
                <a:solidFill>
                  <a:schemeClr val="tx1">
                    <a:lumMod val="75000"/>
                    <a:lumOff val="25000"/>
                  </a:schemeClr>
                </a:solidFill>
              </a:rPr>
              <a:t/>
            </a:r>
            <a:br>
              <a:rPr lang="en-US" sz="1400" dirty="0">
                <a:solidFill>
                  <a:schemeClr val="tx1">
                    <a:lumMod val="75000"/>
                    <a:lumOff val="25000"/>
                  </a:schemeClr>
                </a:solidFill>
              </a:rPr>
            </a:br>
            <a:endParaRPr lang="en-US" sz="14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151" name="Picture 150"/>
          <p:cNvPicPr/>
          <p:nvPr/>
        </p:nvPicPr>
        <p:blipFill rotWithShape="1">
          <a:blip r:embed="rId3"/>
          <a:srcRect l="13823" t="12933" b="4940"/>
          <a:stretch/>
        </p:blipFill>
        <p:spPr bwMode="auto">
          <a:xfrm>
            <a:off x="1" y="1409699"/>
            <a:ext cx="7238999" cy="5060769"/>
          </a:xfrm>
          <a:prstGeom prst="rect">
            <a:avLst/>
          </a:prstGeom>
          <a:ln>
            <a:noFill/>
          </a:ln>
          <a:effectLst>
            <a:softEdge rad="112500"/>
          </a:effectLst>
          <a:extLst>
            <a:ext uri="{53640926-AAD7-44D8-BBD7-CCE9431645EC}">
              <a14:shadowObscured xmlns:a14="http://schemas.microsoft.com/office/drawing/2010/main"/>
            </a:ext>
          </a:extLst>
        </p:spPr>
      </p:pic>
      <p:graphicFrame>
        <p:nvGraphicFramePr>
          <p:cNvPr id="152" name="Chart 151"/>
          <p:cNvGraphicFramePr>
            <a:graphicFrameLocks/>
          </p:cNvGraphicFramePr>
          <p:nvPr>
            <p:extLst>
              <p:ext uri="{D42A27DB-BD31-4B8C-83A1-F6EECF244321}">
                <p14:modId xmlns:p14="http://schemas.microsoft.com/office/powerpoint/2010/main" val="1091681894"/>
              </p:ext>
            </p:extLst>
          </p:nvPr>
        </p:nvGraphicFramePr>
        <p:xfrm>
          <a:off x="7477125" y="1552574"/>
          <a:ext cx="4572000" cy="4752975"/>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8754452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81714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dirty="0"/>
              <a:t>High Schools </a:t>
            </a:r>
            <a:endParaRPr lang="en-US" sz="2400" b="1" dirty="0" smtClean="0"/>
          </a:p>
          <a:p>
            <a:pPr algn="ctr"/>
            <a:r>
              <a:rPr lang="en-US" sz="2400" b="1" dirty="0" smtClean="0"/>
              <a:t>in </a:t>
            </a:r>
            <a:r>
              <a:rPr lang="en-US" sz="2400" b="1" dirty="0"/>
              <a:t>Durham Region</a:t>
            </a:r>
            <a:r>
              <a:rPr lang="en-US" sz="2400" dirty="0"/>
              <a:t> </a:t>
            </a:r>
            <a:r>
              <a:rPr lang="en-US" sz="1400" dirty="0">
                <a:solidFill>
                  <a:schemeClr val="tx1">
                    <a:lumMod val="75000"/>
                    <a:lumOff val="25000"/>
                  </a:schemeClr>
                </a:solidFill>
              </a:rPr>
              <a:t/>
            </a:r>
            <a:br>
              <a:rPr lang="en-US" sz="1400" dirty="0">
                <a:solidFill>
                  <a:schemeClr val="tx1">
                    <a:lumMod val="75000"/>
                    <a:lumOff val="25000"/>
                  </a:schemeClr>
                </a:solidFill>
              </a:rPr>
            </a:br>
            <a:r>
              <a:rPr lang="en-US" sz="11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20" name="Picture 19"/>
          <p:cNvPicPr/>
          <p:nvPr/>
        </p:nvPicPr>
        <p:blipFill rotWithShape="1">
          <a:blip r:embed="rId3"/>
          <a:srcRect l="21825" t="11640" r="8821" b="9450"/>
          <a:stretch/>
        </p:blipFill>
        <p:spPr bwMode="auto">
          <a:xfrm>
            <a:off x="0" y="1007647"/>
            <a:ext cx="7086600" cy="5454113"/>
          </a:xfrm>
          <a:prstGeom prst="rect">
            <a:avLst/>
          </a:prstGeom>
          <a:ln>
            <a:noFill/>
          </a:ln>
          <a:effectLst>
            <a:softEdge rad="112500"/>
          </a:effectLst>
          <a:extLst>
            <a:ext uri="{53640926-AAD7-44D8-BBD7-CCE9431645EC}">
              <a14:shadowObscured xmlns:a14="http://schemas.microsoft.com/office/drawing/2010/main"/>
            </a:ext>
          </a:extLst>
        </p:spPr>
      </p:pic>
      <p:graphicFrame>
        <p:nvGraphicFramePr>
          <p:cNvPr id="21" name="Chart 20"/>
          <p:cNvGraphicFramePr>
            <a:graphicFrameLocks/>
          </p:cNvGraphicFramePr>
          <p:nvPr>
            <p:extLst>
              <p:ext uri="{D42A27DB-BD31-4B8C-83A1-F6EECF244321}">
                <p14:modId xmlns:p14="http://schemas.microsoft.com/office/powerpoint/2010/main" val="1451969296"/>
              </p:ext>
            </p:extLst>
          </p:nvPr>
        </p:nvGraphicFramePr>
        <p:xfrm>
          <a:off x="7324725" y="1143000"/>
          <a:ext cx="4572000" cy="51816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727364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146843"/>
            <a:ext cx="11734800" cy="9694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t>Colleges </a:t>
            </a:r>
            <a:endParaRPr lang="en-US" sz="2800" b="1" dirty="0" smtClean="0"/>
          </a:p>
          <a:p>
            <a:pPr algn="ctr"/>
            <a:r>
              <a:rPr lang="en-US" sz="2800" b="1" dirty="0" smtClean="0"/>
              <a:t>in </a:t>
            </a:r>
            <a:r>
              <a:rPr lang="en-US" sz="2800" b="1" dirty="0"/>
              <a:t>Durham Region</a:t>
            </a:r>
            <a:r>
              <a:rPr lang="en-US" sz="2800" dirty="0"/>
              <a:t> </a:t>
            </a:r>
            <a:r>
              <a:rPr lang="en-US" sz="1600" dirty="0">
                <a:solidFill>
                  <a:schemeClr val="tx1">
                    <a:lumMod val="75000"/>
                    <a:lumOff val="25000"/>
                  </a:schemeClr>
                </a:solidFill>
              </a:rPr>
              <a:t/>
            </a:r>
            <a:br>
              <a:rPr lang="en-US" sz="1600" dirty="0">
                <a:solidFill>
                  <a:schemeClr val="tx1">
                    <a:lumMod val="75000"/>
                    <a:lumOff val="25000"/>
                  </a:schemeClr>
                </a:solidFill>
              </a:rPr>
            </a:br>
            <a:r>
              <a:rPr lang="en-US" sz="1200" dirty="0">
                <a:solidFill>
                  <a:schemeClr val="tx1">
                    <a:lumMod val="75000"/>
                    <a:lumOff val="25000"/>
                  </a:schemeClr>
                </a:solidFill>
              </a:rPr>
              <a:t> </a:t>
            </a:r>
            <a:endParaRPr lang="en-US" sz="16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26" name="Picture 25"/>
          <p:cNvPicPr/>
          <p:nvPr/>
        </p:nvPicPr>
        <p:blipFill rotWithShape="1">
          <a:blip r:embed="rId3"/>
          <a:srcRect l="30675" t="12933" r="7730" b="4959"/>
          <a:stretch/>
        </p:blipFill>
        <p:spPr bwMode="auto">
          <a:xfrm>
            <a:off x="0" y="860424"/>
            <a:ext cx="7372350" cy="5697129"/>
          </a:xfrm>
          <a:prstGeom prst="rect">
            <a:avLst/>
          </a:prstGeom>
          <a:ln>
            <a:noFill/>
          </a:ln>
          <a:effectLst>
            <a:softEdge rad="112500"/>
          </a:effectLst>
          <a:extLst>
            <a:ext uri="{53640926-AAD7-44D8-BBD7-CCE9431645EC}">
              <a14:shadowObscured xmlns:a14="http://schemas.microsoft.com/office/drawing/2010/main"/>
            </a:ext>
          </a:extLst>
        </p:spPr>
      </p:pic>
      <p:graphicFrame>
        <p:nvGraphicFramePr>
          <p:cNvPr id="27" name="Chart 26"/>
          <p:cNvGraphicFramePr>
            <a:graphicFrameLocks/>
          </p:cNvGraphicFramePr>
          <p:nvPr>
            <p:extLst>
              <p:ext uri="{D42A27DB-BD31-4B8C-83A1-F6EECF244321}">
                <p14:modId xmlns:p14="http://schemas.microsoft.com/office/powerpoint/2010/main" val="2208217030"/>
              </p:ext>
            </p:extLst>
          </p:nvPr>
        </p:nvGraphicFramePr>
        <p:xfrm>
          <a:off x="7534275" y="898954"/>
          <a:ext cx="4572000" cy="557804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0617136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146843"/>
            <a:ext cx="11734800" cy="969496"/>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t>Colleges </a:t>
            </a:r>
            <a:endParaRPr lang="en-US" sz="2800" b="1" dirty="0" smtClean="0"/>
          </a:p>
          <a:p>
            <a:pPr algn="ctr"/>
            <a:r>
              <a:rPr lang="en-US" sz="2800" b="1" dirty="0" smtClean="0"/>
              <a:t>in </a:t>
            </a:r>
            <a:r>
              <a:rPr lang="en-US" sz="2800" b="1" dirty="0"/>
              <a:t>Durham Region</a:t>
            </a:r>
            <a:r>
              <a:rPr lang="en-US" sz="2800" dirty="0"/>
              <a:t> </a:t>
            </a:r>
            <a:r>
              <a:rPr lang="en-US" sz="1600" dirty="0">
                <a:solidFill>
                  <a:schemeClr val="tx1">
                    <a:lumMod val="75000"/>
                    <a:lumOff val="25000"/>
                  </a:schemeClr>
                </a:solidFill>
              </a:rPr>
              <a:t/>
            </a:r>
            <a:br>
              <a:rPr lang="en-US" sz="1600" dirty="0">
                <a:solidFill>
                  <a:schemeClr val="tx1">
                    <a:lumMod val="75000"/>
                    <a:lumOff val="25000"/>
                  </a:schemeClr>
                </a:solidFill>
              </a:rPr>
            </a:br>
            <a:r>
              <a:rPr lang="en-US" sz="1200" dirty="0">
                <a:solidFill>
                  <a:schemeClr val="tx1">
                    <a:lumMod val="75000"/>
                    <a:lumOff val="25000"/>
                  </a:schemeClr>
                </a:solidFill>
              </a:rPr>
              <a:t> </a:t>
            </a:r>
            <a:endParaRPr lang="en-US" sz="16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26" name="Picture 25"/>
          <p:cNvPicPr/>
          <p:nvPr/>
        </p:nvPicPr>
        <p:blipFill rotWithShape="1">
          <a:blip r:embed="rId3"/>
          <a:srcRect l="30675" t="12933" r="7730" b="4959"/>
          <a:stretch/>
        </p:blipFill>
        <p:spPr bwMode="auto">
          <a:xfrm>
            <a:off x="1097280" y="860424"/>
            <a:ext cx="10337074" cy="5697129"/>
          </a:xfrm>
          <a:prstGeom prst="rect">
            <a:avLst/>
          </a:prstGeom>
          <a:ln>
            <a:noFill/>
          </a:ln>
          <a:effectLst>
            <a:softEdge rad="112500"/>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6241420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FD05317-60D6-4B3A-8545-888496D1A8EC}">
  <ds:schemaRefs>
    <ds:schemaRef ds:uri="http://schemas.microsoft.com/sharepoint/v3/contenttype/forms"/>
  </ds:schemaRefs>
</ds:datastoreItem>
</file>

<file path=customXml/itemProps2.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F609EDA-869E-4BE5-AE5D-B898C584B6FF}">
  <ds:schemaRefs>
    <ds:schemaRef ds:uri="http://purl.org/dc/dcmitype/"/>
    <ds:schemaRef ds:uri="http://schemas.microsoft.com/office/infopath/2007/PartnerControls"/>
    <ds:schemaRef ds:uri="http://schemas.microsoft.com/office/2006/metadata/properties"/>
    <ds:schemaRef ds:uri="http://schemas.microsoft.com/office/2006/documentManagement/types"/>
    <ds:schemaRef ds:uri="http://purl.org/dc/elements/1.1/"/>
    <ds:schemaRef ds:uri="16c05727-aa75-4e4a-9b5f-8a80a1165891"/>
    <ds:schemaRef ds:uri="71af3243-3dd4-4a8d-8c0d-dd76da1f02a5"/>
    <ds:schemaRef ds:uri="http://www.w3.org/XML/1998/namespace"/>
    <ds:schemaRef ds:uri="http://schemas.openxmlformats.org/package/2006/metadata/core-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TM03457452[[fn=Celestial]]</Template>
  <TotalTime>0</TotalTime>
  <Words>245</Words>
  <Application>Microsoft Office PowerPoint</Application>
  <PresentationFormat>Widescreen</PresentationFormat>
  <Paragraphs>89</Paragraphs>
  <Slides>16</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Calibri Light</vt:lpstr>
      <vt:lpstr>Open Sans</vt:lpstr>
      <vt:lpstr>Segoe UI</vt:lpstr>
      <vt:lpstr>Times New Roman</vt:lpstr>
      <vt:lpstr>Wingdings</vt:lpstr>
      <vt:lpstr>Celestial</vt:lpstr>
      <vt:lpstr>Neighbourhood Analysis  for finding Best Location to Open Fast-food restaurant</vt:lpstr>
      <vt:lpstr>Project analysis slide 2</vt:lpstr>
      <vt:lpstr>Project analysis slide 3</vt:lpstr>
      <vt:lpstr>Project analysis slide 4</vt:lpstr>
      <vt:lpstr>Project analysis slide 6</vt:lpstr>
      <vt:lpstr>Project analysis slide 7</vt:lpstr>
      <vt:lpstr>Project analysis slide 8</vt:lpstr>
      <vt:lpstr>Project analysis slide 10</vt:lpstr>
      <vt:lpstr>Project analysis slide 10</vt:lpstr>
      <vt:lpstr>Project analysis slide 10</vt:lpstr>
      <vt:lpstr>Project analysis slide 10</vt:lpstr>
      <vt:lpstr>Project analysis slide 10</vt:lpstr>
      <vt:lpstr>All of the Venues in Durham Region  Donated By Color Coded Circles</vt:lpstr>
      <vt:lpstr>Results</vt:lpstr>
      <vt:lpstr>Best Location to Open a Fast Food Restaurant in Durham Region is Pickering Ontario. Map of the Municipality showing all the Venues located within the Locality and why this makes this City a preferred location than others.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2019-09-26T05:19:54Z</dcterms:created>
  <dcterms:modified xsi:type="dcterms:W3CDTF">2019-09-29T04:10:15Z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